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 id="2147483708" r:id="rId3"/>
    <p:sldMasterId id="2147483720" r:id="rId4"/>
  </p:sldMasterIdLst>
  <p:notesMasterIdLst>
    <p:notesMasterId r:id="rId30"/>
  </p:notesMasterIdLst>
  <p:handoutMasterIdLst>
    <p:handoutMasterId r:id="rId31"/>
  </p:handoutMasterIdLst>
  <p:sldIdLst>
    <p:sldId id="354" r:id="rId5"/>
    <p:sldId id="355" r:id="rId6"/>
    <p:sldId id="356" r:id="rId7"/>
    <p:sldId id="357" r:id="rId8"/>
    <p:sldId id="358" r:id="rId9"/>
    <p:sldId id="359" r:id="rId10"/>
    <p:sldId id="360" r:id="rId11"/>
    <p:sldId id="361" r:id="rId12"/>
    <p:sldId id="362" r:id="rId13"/>
    <p:sldId id="363" r:id="rId14"/>
    <p:sldId id="364" r:id="rId15"/>
    <p:sldId id="264" r:id="rId16"/>
    <p:sldId id="272" r:id="rId17"/>
    <p:sldId id="312" r:id="rId18"/>
    <p:sldId id="309" r:id="rId19"/>
    <p:sldId id="338" r:id="rId20"/>
    <p:sldId id="321" r:id="rId21"/>
    <p:sldId id="318" r:id="rId22"/>
    <p:sldId id="315" r:id="rId23"/>
    <p:sldId id="347" r:id="rId24"/>
    <p:sldId id="292" r:id="rId25"/>
    <p:sldId id="260" r:id="rId26"/>
    <p:sldId id="290" r:id="rId27"/>
    <p:sldId id="343" r:id="rId28"/>
    <p:sldId id="34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1" d="100"/>
          <a:sy n="81" d="100"/>
        </p:scale>
        <p:origin x="-752"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F3ADB-C4C1-4C2B-AC6D-9FFC4B17BFD2}" type="datetimeFigureOut">
              <a:rPr lang="en-US" smtClean="0"/>
              <a:t>10/11/13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4FE3C8-CD2F-44F3-A390-24285A19F82E}" type="slidenum">
              <a:rPr lang="en-US" smtClean="0"/>
              <a:t>‹#›</a:t>
            </a:fld>
            <a:endParaRPr lang="en-US"/>
          </a:p>
        </p:txBody>
      </p:sp>
    </p:spTree>
    <p:extLst>
      <p:ext uri="{BB962C8B-B14F-4D97-AF65-F5344CB8AC3E}">
        <p14:creationId xmlns:p14="http://schemas.microsoft.com/office/powerpoint/2010/main" val="1851075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4B4811-357F-DE4D-A1C8-96ADE2200283}" type="datetimeFigureOut">
              <a:rPr lang="en-US" smtClean="0"/>
              <a:t>10/11/13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354489-8327-A448-AF3F-AA6330489226}" type="slidenum">
              <a:rPr lang="en-US" smtClean="0"/>
              <a:t>‹#›</a:t>
            </a:fld>
            <a:endParaRPr lang="en-US"/>
          </a:p>
        </p:txBody>
      </p:sp>
    </p:spTree>
    <p:extLst>
      <p:ext uri="{BB962C8B-B14F-4D97-AF65-F5344CB8AC3E}">
        <p14:creationId xmlns:p14="http://schemas.microsoft.com/office/powerpoint/2010/main" val="25287034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t>10/11/13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166177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t>10/11/13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1637814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t>10/11/13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27123580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79878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06442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16107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63666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89564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333118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70407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7621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t>10/11/13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21651952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2386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02243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DA0FDE-182F-684E-B0E3-389C76A3BCA6}"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4FA3C45-148F-4E41-AF9F-8C62DBB652D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334011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073444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86419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694301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101369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261873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15529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2286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36105F-8B18-492E-8BB8-E5400928BF65}" type="datetimeFigureOut">
              <a:rPr lang="en-US" smtClean="0"/>
              <a:t>10/11/13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42400318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994333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926692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6649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931812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113830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355089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544371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091270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037991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20840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36105F-8B18-492E-8BB8-E5400928BF65}" type="datetimeFigureOut">
              <a:rPr lang="en-US" smtClean="0"/>
              <a:t>10/11/13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41075721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386273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664883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037402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80574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7469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36105F-8B18-492E-8BB8-E5400928BF65}" type="datetimeFigureOut">
              <a:rPr lang="en-US" smtClean="0"/>
              <a:t>10/11/13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2823307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36105F-8B18-492E-8BB8-E5400928BF65}" type="datetimeFigureOut">
              <a:rPr lang="en-US" smtClean="0"/>
              <a:t>10/11/13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2029619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36105F-8B18-492E-8BB8-E5400928BF65}" type="datetimeFigureOut">
              <a:rPr lang="en-US" smtClean="0"/>
              <a:t>10/11/13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2290237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105F-8B18-492E-8BB8-E5400928BF65}" type="datetimeFigureOut">
              <a:rPr lang="en-US" smtClean="0"/>
              <a:t>10/11/13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4229896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105F-8B18-492E-8BB8-E5400928BF65}" type="datetimeFigureOut">
              <a:rPr lang="en-US" smtClean="0"/>
              <a:t>10/11/13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7A822-6002-4222-A171-1C98098F5CF3}" type="slidenum">
              <a:rPr lang="en-US" smtClean="0"/>
              <a:t>‹#›</a:t>
            </a:fld>
            <a:endParaRPr lang="en-US"/>
          </a:p>
        </p:txBody>
      </p:sp>
    </p:spTree>
    <p:extLst>
      <p:ext uri="{BB962C8B-B14F-4D97-AF65-F5344CB8AC3E}">
        <p14:creationId xmlns:p14="http://schemas.microsoft.com/office/powerpoint/2010/main" val="16938632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6105F-8B18-492E-8BB8-E5400928BF65}" type="datetimeFigureOut">
              <a:rPr lang="en-US" smtClean="0"/>
              <a:t>10/11/13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7A822-6002-4222-A171-1C98098F5CF3}" type="slidenum">
              <a:rPr lang="en-US" smtClean="0"/>
              <a:t>‹#›</a:t>
            </a:fld>
            <a:endParaRPr lang="en-US"/>
          </a:p>
        </p:txBody>
      </p:sp>
    </p:spTree>
    <p:extLst>
      <p:ext uri="{BB962C8B-B14F-4D97-AF65-F5344CB8AC3E}">
        <p14:creationId xmlns:p14="http://schemas.microsoft.com/office/powerpoint/2010/main" val="182107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1ADA0FDE-182F-684E-B0E3-389C76A3BCA6}" type="datetimeFigureOut">
              <a:rPr lang="en-US" smtClean="0">
                <a:solidFill>
                  <a:prstClr val="black">
                    <a:tint val="75000"/>
                  </a:prstClr>
                </a:solidFill>
                <a:latin typeface="Calibri"/>
              </a:rPr>
              <a:pPr defTabSz="457200"/>
              <a:t>10/11/13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94FA3C45-148F-4E41-AF9F-8C62DBB652D7}" type="slidenum">
              <a:rPr lang="en-US" smtClean="0">
                <a:solidFill>
                  <a:prstClr val="black">
                    <a:tint val="75000"/>
                  </a:prstClr>
                </a:solidFill>
                <a:latin typeface="Calibri"/>
              </a:rPr>
              <a:pPr defTabSz="457200"/>
              <a:t>‹#›</a:t>
            </a:fld>
            <a:endParaRPr lang="en-US">
              <a:solidFill>
                <a:prstClr val="black">
                  <a:tint val="75000"/>
                </a:prstClr>
              </a:solidFill>
              <a:latin typeface="Calibri"/>
            </a:endParaRPr>
          </a:p>
        </p:txBody>
      </p:sp>
    </p:spTree>
    <p:extLst>
      <p:ext uri="{BB962C8B-B14F-4D97-AF65-F5344CB8AC3E}">
        <p14:creationId xmlns:p14="http://schemas.microsoft.com/office/powerpoint/2010/main" val="30858529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9039670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6105F-8B18-492E-8BB8-E5400928BF65}" type="datetimeFigureOut">
              <a:rPr lang="en-US" smtClean="0">
                <a:solidFill>
                  <a:prstClr val="black">
                    <a:tint val="75000"/>
                  </a:prstClr>
                </a:solidFill>
                <a:latin typeface="Calibri"/>
              </a:rPr>
              <a:pPr/>
              <a:t>10/11/13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7A822-6002-4222-A171-1C98098F5CF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4477994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0.wmf"/><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4.jpg"/><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jpg"/><Relationship Id="rId3" Type="http://schemas.openxmlformats.org/officeDocument/2006/relationships/image" Target="../media/image1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 Id="rId3" Type="http://schemas.openxmlformats.org/officeDocument/2006/relationships/image" Target="../media/image5.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lstStyle/>
          <a:p>
            <a:r>
              <a:rPr lang="en-US" dirty="0" smtClean="0">
                <a:solidFill>
                  <a:srgbClr val="FFFF00"/>
                </a:solidFill>
                <a:latin typeface="Arial Black" pitchFamily="34" charset="0"/>
              </a:rPr>
              <a:t>Mystery Cells</a:t>
            </a:r>
            <a:endParaRPr lang="en-US" dirty="0">
              <a:solidFill>
                <a:srgbClr val="FFFF00"/>
              </a:solidFill>
              <a:latin typeface="Arial Black" pitchFamily="34" charset="0"/>
            </a:endParaRPr>
          </a:p>
        </p:txBody>
      </p:sp>
      <p:sp>
        <p:nvSpPr>
          <p:cNvPr id="4" name="Subtitle 3"/>
          <p:cNvSpPr>
            <a:spLocks noGrp="1"/>
          </p:cNvSpPr>
          <p:nvPr>
            <p:ph type="subTitle" idx="1"/>
          </p:nvPr>
        </p:nvSpPr>
        <p:spPr>
          <a:xfrm>
            <a:off x="1371600" y="2209800"/>
            <a:ext cx="6400800" cy="1752600"/>
          </a:xfrm>
        </p:spPr>
        <p:txBody>
          <a:bodyPr>
            <a:normAutofit fontScale="92500" lnSpcReduction="20000"/>
          </a:bodyPr>
          <a:lstStyle/>
          <a:p>
            <a:r>
              <a:rPr lang="en-US" dirty="0" smtClean="0">
                <a:solidFill>
                  <a:srgbClr val="FFFF00"/>
                </a:solidFill>
              </a:rPr>
              <a:t>Cold Case - File </a:t>
            </a:r>
            <a:r>
              <a:rPr lang="en-US" dirty="0">
                <a:solidFill>
                  <a:srgbClr val="FFFF00"/>
                </a:solidFill>
              </a:rPr>
              <a:t>#25436</a:t>
            </a:r>
          </a:p>
          <a:p>
            <a:r>
              <a:rPr lang="en-US" dirty="0">
                <a:solidFill>
                  <a:srgbClr val="FFFF00"/>
                </a:solidFill>
              </a:rPr>
              <a:t> </a:t>
            </a:r>
          </a:p>
          <a:p>
            <a:r>
              <a:rPr lang="en-US" dirty="0">
                <a:solidFill>
                  <a:srgbClr val="FFFF00"/>
                </a:solidFill>
              </a:rPr>
              <a:t>A journey into the differences between                                   plant and animal </a:t>
            </a:r>
            <a:r>
              <a:rPr lang="en-US" dirty="0" smtClean="0">
                <a:solidFill>
                  <a:srgbClr val="FFFF00"/>
                </a:solidFill>
              </a:rPr>
              <a:t>cells</a:t>
            </a:r>
            <a:endParaRPr lang="en-US" dirty="0">
              <a:solidFill>
                <a:srgbClr val="FFFF00"/>
              </a:solidFill>
            </a:endParaRPr>
          </a:p>
        </p:txBody>
      </p:sp>
    </p:spTree>
    <p:extLst>
      <p:ext uri="{BB962C8B-B14F-4D97-AF65-F5344CB8AC3E}">
        <p14:creationId xmlns:p14="http://schemas.microsoft.com/office/powerpoint/2010/main" val="266489419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a:bodyPr>
          <a:lstStyle/>
          <a:p>
            <a:r>
              <a:rPr lang="en-US" dirty="0" smtClean="0">
                <a:latin typeface="Arial Black" pitchFamily="34" charset="0"/>
              </a:rPr>
              <a:t/>
            </a:r>
            <a:br>
              <a:rPr lang="en-US" dirty="0" smtClean="0">
                <a:latin typeface="Arial Black" pitchFamily="34" charset="0"/>
              </a:rPr>
            </a:br>
            <a:endParaRPr lang="en-US" dirty="0"/>
          </a:p>
        </p:txBody>
      </p:sp>
      <p:sp>
        <p:nvSpPr>
          <p:cNvPr id="4" name="Content Placeholder 2"/>
          <p:cNvSpPr>
            <a:spLocks noGrp="1"/>
          </p:cNvSpPr>
          <p:nvPr>
            <p:ph idx="1"/>
          </p:nvPr>
        </p:nvSpPr>
        <p:spPr>
          <a:xfrm>
            <a:off x="457200" y="1828800"/>
            <a:ext cx="8229600" cy="4525963"/>
          </a:xfrm>
          <a:solidFill>
            <a:srgbClr val="FFFF00">
              <a:alpha val="55000"/>
            </a:srgbClr>
          </a:solidFill>
        </p:spPr>
        <p:txBody>
          <a:bodyPr>
            <a:normAutofit/>
          </a:bodyPr>
          <a:lstStyle/>
          <a:p>
            <a:pPr marL="514350" indent="-514350">
              <a:buFont typeface="+mj-lt"/>
              <a:buAutoNum type="arabicPeriod"/>
            </a:pPr>
            <a:r>
              <a:rPr lang="en-US" u="sng" dirty="0" smtClean="0">
                <a:latin typeface="Arial Black" pitchFamily="34" charset="0"/>
              </a:rPr>
              <a:t>Record the </a:t>
            </a:r>
            <a:r>
              <a:rPr lang="en-US" b="1" u="sng" dirty="0" smtClean="0">
                <a:latin typeface="Arial Black" pitchFamily="34" charset="0"/>
              </a:rPr>
              <a:t>number</a:t>
            </a:r>
            <a:r>
              <a:rPr lang="en-US" dirty="0" smtClean="0">
                <a:latin typeface="Arial Black" pitchFamily="34" charset="0"/>
              </a:rPr>
              <a:t> of the slide/microscope.</a:t>
            </a:r>
          </a:p>
          <a:p>
            <a:pPr marL="514350" indent="-514350">
              <a:buFont typeface="+mj-lt"/>
              <a:buAutoNum type="arabicPeriod"/>
            </a:pPr>
            <a:r>
              <a:rPr lang="en-US" u="sng" dirty="0">
                <a:latin typeface="Arial Black" pitchFamily="34" charset="0"/>
              </a:rPr>
              <a:t>D</a:t>
            </a:r>
            <a:r>
              <a:rPr lang="en-US" u="sng" dirty="0" smtClean="0">
                <a:latin typeface="Arial Black" pitchFamily="34" charset="0"/>
              </a:rPr>
              <a:t>raw what you see</a:t>
            </a:r>
            <a:r>
              <a:rPr lang="en-US" dirty="0" smtClean="0">
                <a:latin typeface="Arial Black" pitchFamily="34" charset="0"/>
              </a:rPr>
              <a:t> in the circles in your science notebook.</a:t>
            </a:r>
          </a:p>
          <a:p>
            <a:pPr marL="514350" indent="-514350">
              <a:buFont typeface="+mj-lt"/>
              <a:buAutoNum type="arabicPeriod"/>
            </a:pPr>
            <a:r>
              <a:rPr lang="en-US" u="sng" dirty="0" smtClean="0">
                <a:latin typeface="Arial Black" pitchFamily="34" charset="0"/>
              </a:rPr>
              <a:t>Make a prediction</a:t>
            </a:r>
            <a:r>
              <a:rPr lang="en-US" dirty="0" smtClean="0">
                <a:latin typeface="Arial Black" pitchFamily="34" charset="0"/>
              </a:rPr>
              <a:t> </a:t>
            </a:r>
          </a:p>
          <a:p>
            <a:pPr marL="0" indent="0">
              <a:buNone/>
            </a:pPr>
            <a:r>
              <a:rPr lang="en-US" dirty="0">
                <a:latin typeface="Arial Black" pitchFamily="34" charset="0"/>
              </a:rPr>
              <a:t>	</a:t>
            </a:r>
            <a:r>
              <a:rPr lang="en-US" dirty="0" smtClean="0">
                <a:latin typeface="Arial Black" pitchFamily="34" charset="0"/>
              </a:rPr>
              <a:t>- </a:t>
            </a:r>
            <a:r>
              <a:rPr lang="en-US" dirty="0">
                <a:latin typeface="Arial Black" pitchFamily="34" charset="0"/>
              </a:rPr>
              <a:t>P</a:t>
            </a:r>
            <a:r>
              <a:rPr lang="en-US" dirty="0" smtClean="0">
                <a:latin typeface="Arial Black" pitchFamily="34" charset="0"/>
              </a:rPr>
              <a:t>lant OR animal cell?  	  </a:t>
            </a:r>
          </a:p>
          <a:p>
            <a:pPr marL="0" indent="0">
              <a:buNone/>
            </a:pPr>
            <a:r>
              <a:rPr lang="en-US" dirty="0">
                <a:latin typeface="Arial Black" pitchFamily="34" charset="0"/>
              </a:rPr>
              <a:t>	</a:t>
            </a:r>
            <a:r>
              <a:rPr lang="en-US" dirty="0" smtClean="0">
                <a:latin typeface="Arial Black" pitchFamily="34" charset="0"/>
              </a:rPr>
              <a:t>- Explain why.</a:t>
            </a:r>
            <a:endParaRPr lang="en-US" dirty="0">
              <a:latin typeface="Arial Black" pitchFamily="34" charset="0"/>
            </a:endParaRPr>
          </a:p>
        </p:txBody>
      </p:sp>
      <p:sp>
        <p:nvSpPr>
          <p:cNvPr id="5" name="Title 1"/>
          <p:cNvSpPr txBox="1">
            <a:spLocks/>
          </p:cNvSpPr>
          <p:nvPr/>
        </p:nvSpPr>
        <p:spPr>
          <a:xfrm>
            <a:off x="457200" y="427038"/>
            <a:ext cx="8229600" cy="1143000"/>
          </a:xfrm>
          <a:prstGeom prst="rect">
            <a:avLst/>
          </a:prstGeom>
          <a:solidFill>
            <a:srgbClr val="FFFF00">
              <a:alpha val="54000"/>
            </a:srgbClr>
          </a:solidFill>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latin typeface="Arial Black" pitchFamily="34" charset="0"/>
              </a:rPr>
              <a:t>When you get to a microscope…</a:t>
            </a:r>
            <a:endParaRPr lang="en-US" dirty="0">
              <a:solidFill>
                <a:prstClr val="black"/>
              </a:solidFill>
              <a:latin typeface="Arial Black" pitchFamily="34" charset="0"/>
            </a:endParaRPr>
          </a:p>
        </p:txBody>
      </p:sp>
    </p:spTree>
    <p:extLst>
      <p:ext uri="{BB962C8B-B14F-4D97-AF65-F5344CB8AC3E}">
        <p14:creationId xmlns:p14="http://schemas.microsoft.com/office/powerpoint/2010/main" val="32859383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a:bodyPr>
          <a:lstStyle/>
          <a:p>
            <a:r>
              <a:rPr lang="en-US" dirty="0" smtClean="0">
                <a:latin typeface="Arial Black" pitchFamily="34" charset="0"/>
              </a:rPr>
              <a:t/>
            </a:r>
            <a:br>
              <a:rPr lang="en-US" dirty="0" smtClean="0">
                <a:latin typeface="Arial Black" pitchFamily="34" charset="0"/>
              </a:rPr>
            </a:br>
            <a:endParaRPr lang="en-US" dirty="0"/>
          </a:p>
        </p:txBody>
      </p:sp>
      <p:sp>
        <p:nvSpPr>
          <p:cNvPr id="4" name="Content Placeholder 2"/>
          <p:cNvSpPr>
            <a:spLocks noGrp="1"/>
          </p:cNvSpPr>
          <p:nvPr>
            <p:ph idx="1"/>
          </p:nvPr>
        </p:nvSpPr>
        <p:spPr>
          <a:xfrm>
            <a:off x="457200" y="1828800"/>
            <a:ext cx="8229600" cy="4525963"/>
          </a:xfrm>
          <a:solidFill>
            <a:srgbClr val="FFFF00">
              <a:alpha val="55000"/>
            </a:srgbClr>
          </a:solidFill>
        </p:spPr>
        <p:txBody>
          <a:bodyPr>
            <a:normAutofit/>
          </a:bodyPr>
          <a:lstStyle/>
          <a:p>
            <a:pPr marL="514350" indent="-514350">
              <a:buFont typeface="+mj-lt"/>
              <a:buAutoNum type="arabicPeriod"/>
            </a:pPr>
            <a:r>
              <a:rPr lang="en-US" u="sng" dirty="0" smtClean="0">
                <a:latin typeface="Arial Black" pitchFamily="34" charset="0"/>
              </a:rPr>
              <a:t>Slide Number</a:t>
            </a:r>
            <a:r>
              <a:rPr lang="en-US" dirty="0" smtClean="0">
                <a:latin typeface="Arial Black" pitchFamily="34" charset="0"/>
              </a:rPr>
              <a:t> </a:t>
            </a:r>
          </a:p>
          <a:p>
            <a:pPr marL="514350" indent="-514350">
              <a:buFont typeface="+mj-lt"/>
              <a:buAutoNum type="arabicPeriod"/>
            </a:pPr>
            <a:endParaRPr lang="en-US" dirty="0" smtClean="0">
              <a:latin typeface="Arial Black" pitchFamily="34" charset="0"/>
            </a:endParaRPr>
          </a:p>
          <a:p>
            <a:pPr marL="514350" indent="-514350">
              <a:buFont typeface="+mj-lt"/>
              <a:buAutoNum type="arabicPeriod"/>
            </a:pPr>
            <a:r>
              <a:rPr lang="en-US" u="sng" dirty="0" smtClean="0">
                <a:latin typeface="Arial Black" pitchFamily="34" charset="0"/>
              </a:rPr>
              <a:t>Drawing</a:t>
            </a:r>
          </a:p>
          <a:p>
            <a:pPr marL="514350" indent="-514350">
              <a:buFont typeface="+mj-lt"/>
              <a:buAutoNum type="arabicPeriod"/>
            </a:pPr>
            <a:endParaRPr lang="en-US" u="sng" dirty="0" smtClean="0">
              <a:latin typeface="Arial Black" pitchFamily="34" charset="0"/>
            </a:endParaRPr>
          </a:p>
          <a:p>
            <a:pPr marL="514350" indent="-514350">
              <a:buFont typeface="+mj-lt"/>
              <a:buAutoNum type="arabicPeriod"/>
            </a:pPr>
            <a:r>
              <a:rPr lang="en-US" u="sng" dirty="0" smtClean="0">
                <a:latin typeface="Arial Black" pitchFamily="34" charset="0"/>
              </a:rPr>
              <a:t>Prediction</a:t>
            </a:r>
          </a:p>
          <a:p>
            <a:pPr marL="0" indent="0">
              <a:buNone/>
            </a:pPr>
            <a:r>
              <a:rPr lang="en-US" dirty="0" smtClean="0">
                <a:latin typeface="Arial Black" pitchFamily="34" charset="0"/>
              </a:rPr>
              <a:t>(plant or animal)</a:t>
            </a:r>
            <a:endParaRPr lang="en-US" dirty="0">
              <a:latin typeface="Arial Black" pitchFamily="34" charset="0"/>
            </a:endParaRPr>
          </a:p>
        </p:txBody>
      </p:sp>
      <p:sp>
        <p:nvSpPr>
          <p:cNvPr id="5" name="Title 1"/>
          <p:cNvSpPr txBox="1">
            <a:spLocks/>
          </p:cNvSpPr>
          <p:nvPr/>
        </p:nvSpPr>
        <p:spPr>
          <a:xfrm>
            <a:off x="457200" y="427038"/>
            <a:ext cx="8229600" cy="1143000"/>
          </a:xfrm>
          <a:prstGeom prst="rect">
            <a:avLst/>
          </a:prstGeom>
          <a:solidFill>
            <a:srgbClr val="FFFF00">
              <a:alpha val="54000"/>
            </a:srgbClr>
          </a:solidFill>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latin typeface="Arial Black" pitchFamily="34" charset="0"/>
              </a:rPr>
              <a:t>Each circle should have 3 things…</a:t>
            </a:r>
            <a:endParaRPr lang="en-US" dirty="0">
              <a:solidFill>
                <a:prstClr val="black"/>
              </a:solidFill>
              <a:latin typeface="Arial Black" pitchFamily="34" charset="0"/>
            </a:endParaRPr>
          </a:p>
        </p:txBody>
      </p:sp>
      <p:pic>
        <p:nvPicPr>
          <p:cNvPr id="9" name="Picture 8" descr="Screen Shot 2013-10-05 at 9.23.4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1828800"/>
            <a:ext cx="3909946" cy="4267200"/>
          </a:xfrm>
          <a:prstGeom prst="rect">
            <a:avLst/>
          </a:prstGeom>
        </p:spPr>
      </p:pic>
      <p:cxnSp>
        <p:nvCxnSpPr>
          <p:cNvPr id="15" name="Straight Arrow Connector 14"/>
          <p:cNvCxnSpPr/>
          <p:nvPr/>
        </p:nvCxnSpPr>
        <p:spPr>
          <a:xfrm>
            <a:off x="3505200" y="4495800"/>
            <a:ext cx="1676400" cy="1066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191000" y="2209800"/>
            <a:ext cx="1524000" cy="304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324600" y="5029200"/>
            <a:ext cx="685800" cy="584776"/>
          </a:xfrm>
          <a:prstGeom prst="rect">
            <a:avLst/>
          </a:prstGeom>
          <a:noFill/>
        </p:spPr>
        <p:txBody>
          <a:bodyPr wrap="square" rtlCol="0">
            <a:spAutoFit/>
          </a:bodyPr>
          <a:lstStyle/>
          <a:p>
            <a:r>
              <a:rPr lang="en-US" sz="3200" b="1" dirty="0">
                <a:solidFill>
                  <a:prstClr val="black"/>
                </a:solidFill>
                <a:latin typeface="Calibri"/>
              </a:rPr>
              <a:t>8</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05401" y="2019639"/>
            <a:ext cx="3200400" cy="3121993"/>
          </a:xfrm>
          <a:prstGeom prst="ellipse">
            <a:avLst/>
          </a:prstGeom>
          <a:noFill/>
          <a:ln>
            <a:noFill/>
          </a:ln>
        </p:spPr>
      </p:pic>
      <p:cxnSp>
        <p:nvCxnSpPr>
          <p:cNvPr id="11" name="Straight Arrow Connector 10"/>
          <p:cNvCxnSpPr/>
          <p:nvPr/>
        </p:nvCxnSpPr>
        <p:spPr>
          <a:xfrm>
            <a:off x="2971800" y="3429000"/>
            <a:ext cx="2057400" cy="76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Donut 20"/>
          <p:cNvSpPr/>
          <p:nvPr/>
        </p:nvSpPr>
        <p:spPr>
          <a:xfrm>
            <a:off x="5029200" y="5562600"/>
            <a:ext cx="990600" cy="381000"/>
          </a:xfrm>
          <a:prstGeom prst="donut">
            <a:avLst>
              <a:gd name="adj" fmla="val 767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black"/>
              </a:solidFill>
              <a:latin typeface="Calibri"/>
            </a:endParaRPr>
          </a:p>
        </p:txBody>
      </p:sp>
    </p:spTree>
    <p:extLst>
      <p:ext uri="{BB962C8B-B14F-4D97-AF65-F5344CB8AC3E}">
        <p14:creationId xmlns:p14="http://schemas.microsoft.com/office/powerpoint/2010/main" val="918743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targazerpuj.files.wordpress.com/2010/11/crime-sce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8197"/>
            <a:ext cx="9760436" cy="69889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53284" y="2667000"/>
            <a:ext cx="2461146" cy="584775"/>
          </a:xfrm>
          <a:prstGeom prst="rect">
            <a:avLst/>
          </a:prstGeom>
          <a:solidFill>
            <a:srgbClr val="FFFF00"/>
          </a:solidFill>
        </p:spPr>
        <p:txBody>
          <a:bodyPr wrap="square" rtlCol="0">
            <a:spAutoFit/>
          </a:bodyPr>
          <a:lstStyle/>
          <a:p>
            <a:pPr algn="ctr"/>
            <a:r>
              <a:rPr lang="en-US" sz="3200" dirty="0" smtClean="0">
                <a:latin typeface="Arial Black" pitchFamily="34" charset="0"/>
              </a:rPr>
              <a:t>Day 2</a:t>
            </a:r>
            <a:endParaRPr lang="en-US" sz="3200" dirty="0">
              <a:latin typeface="Arial Black" pitchFamily="34" charset="0"/>
            </a:endParaRPr>
          </a:p>
        </p:txBody>
      </p:sp>
    </p:spTree>
    <p:extLst>
      <p:ext uri="{BB962C8B-B14F-4D97-AF65-F5344CB8AC3E}">
        <p14:creationId xmlns:p14="http://schemas.microsoft.com/office/powerpoint/2010/main" val="1790468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92480177"/>
              </p:ext>
            </p:extLst>
          </p:nvPr>
        </p:nvGraphicFramePr>
        <p:xfrm>
          <a:off x="0" y="0"/>
          <a:ext cx="9111828" cy="6891264"/>
        </p:xfrm>
        <a:graphic>
          <a:graphicData uri="http://schemas.openxmlformats.org/drawingml/2006/table">
            <a:tbl>
              <a:tblPr firstRow="1" bandRow="1">
                <a:tableStyleId>{5C22544A-7EE6-4342-B048-85BDC9FD1C3A}</a:tableStyleId>
              </a:tblPr>
              <a:tblGrid>
                <a:gridCol w="1600200"/>
                <a:gridCol w="2895600"/>
                <a:gridCol w="4616028"/>
              </a:tblGrid>
              <a:tr h="667781">
                <a:tc>
                  <a:txBody>
                    <a:bodyPr/>
                    <a:lstStyle/>
                    <a:p>
                      <a:pPr algn="ctr"/>
                      <a:r>
                        <a:rPr lang="en-US" sz="2000" b="1" dirty="0" smtClean="0"/>
                        <a:t>Slide Number</a:t>
                      </a:r>
                      <a:endParaRPr lang="en-US" sz="2000" b="1" dirty="0"/>
                    </a:p>
                  </a:txBody>
                  <a:tcPr>
                    <a:solidFill>
                      <a:schemeClr val="tx1"/>
                    </a:solidFill>
                  </a:tcPr>
                </a:tc>
                <a:tc>
                  <a:txBody>
                    <a:bodyPr/>
                    <a:lstStyle/>
                    <a:p>
                      <a:pPr algn="ctr"/>
                      <a:r>
                        <a:rPr lang="en-US" sz="2000" b="1" dirty="0" smtClean="0"/>
                        <a:t>Prediction</a:t>
                      </a:r>
                      <a:r>
                        <a:rPr lang="en-US" sz="2000" b="1" baseline="0" dirty="0" smtClean="0"/>
                        <a:t> </a:t>
                      </a:r>
                    </a:p>
                    <a:p>
                      <a:pPr algn="ctr"/>
                      <a:r>
                        <a:rPr lang="en-US" sz="2000" b="1" baseline="0" dirty="0" smtClean="0"/>
                        <a:t>(Plant or Animal)</a:t>
                      </a:r>
                      <a:endParaRPr lang="en-US" sz="2000" b="1" dirty="0"/>
                    </a:p>
                  </a:txBody>
                  <a:tcPr>
                    <a:solidFill>
                      <a:schemeClr val="tx1"/>
                    </a:solidFill>
                  </a:tcPr>
                </a:tc>
                <a:tc>
                  <a:txBody>
                    <a:bodyPr/>
                    <a:lstStyle/>
                    <a:p>
                      <a:pPr algn="ctr"/>
                      <a:r>
                        <a:rPr lang="en-US" sz="2000" b="1" dirty="0" smtClean="0"/>
                        <a:t>Reasonin</a:t>
                      </a:r>
                      <a:r>
                        <a:rPr lang="en-US" sz="2000" b="1" baseline="0" dirty="0" smtClean="0"/>
                        <a:t>g </a:t>
                      </a:r>
                    </a:p>
                    <a:p>
                      <a:pPr algn="ctr"/>
                      <a:r>
                        <a:rPr lang="en-US" sz="2000" b="1" baseline="0" dirty="0" smtClean="0"/>
                        <a:t>(Explain why you think this)</a:t>
                      </a:r>
                      <a:endParaRPr lang="en-US" sz="2000" b="1" dirty="0"/>
                    </a:p>
                  </a:txBody>
                  <a:tcPr>
                    <a:solidFill>
                      <a:schemeClr val="tx1"/>
                    </a:solidFill>
                  </a:tcPr>
                </a:tc>
              </a:tr>
              <a:tr h="386889">
                <a:tc>
                  <a:txBody>
                    <a:bodyPr/>
                    <a:lstStyle/>
                    <a:p>
                      <a:pPr algn="ctr"/>
                      <a:r>
                        <a:rPr lang="en-US" b="1" dirty="0" smtClean="0"/>
                        <a:t>1</a:t>
                      </a:r>
                      <a:endParaRPr lang="en-US" b="1" dirty="0"/>
                    </a:p>
                  </a:txBody>
                  <a:tcPr/>
                </a:tc>
                <a:tc>
                  <a:txBody>
                    <a:bodyPr/>
                    <a:lstStyle/>
                    <a:p>
                      <a:endParaRPr lang="en-US" b="1"/>
                    </a:p>
                  </a:txBody>
                  <a:tcPr/>
                </a:tc>
                <a:tc>
                  <a:txBody>
                    <a:bodyPr/>
                    <a:lstStyle/>
                    <a:p>
                      <a:endParaRPr lang="en-US" b="1"/>
                    </a:p>
                  </a:txBody>
                  <a:tcPr/>
                </a:tc>
              </a:tr>
              <a:tr h="386889">
                <a:tc>
                  <a:txBody>
                    <a:bodyPr/>
                    <a:lstStyle/>
                    <a:p>
                      <a:pPr algn="ctr"/>
                      <a:r>
                        <a:rPr lang="en-US" b="1" dirty="0" smtClean="0"/>
                        <a:t>2</a:t>
                      </a:r>
                      <a:endParaRPr lang="en-US" b="1" dirty="0"/>
                    </a:p>
                  </a:txBody>
                  <a:tcPr/>
                </a:tc>
                <a:tc>
                  <a:txBody>
                    <a:bodyPr/>
                    <a:lstStyle/>
                    <a:p>
                      <a:endParaRPr lang="en-US" b="1" dirty="0"/>
                    </a:p>
                  </a:txBody>
                  <a:tcPr/>
                </a:tc>
                <a:tc>
                  <a:txBody>
                    <a:bodyPr/>
                    <a:lstStyle/>
                    <a:p>
                      <a:endParaRPr lang="en-US" b="1" dirty="0"/>
                    </a:p>
                  </a:txBody>
                  <a:tcPr/>
                </a:tc>
              </a:tr>
              <a:tr h="386889">
                <a:tc>
                  <a:txBody>
                    <a:bodyPr/>
                    <a:lstStyle/>
                    <a:p>
                      <a:pPr algn="ctr"/>
                      <a:r>
                        <a:rPr lang="en-US" b="1" dirty="0" smtClean="0"/>
                        <a:t>3</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4</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5</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6</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7</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8</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9</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10</a:t>
                      </a:r>
                      <a:endParaRPr lang="en-US" b="1" dirty="0"/>
                    </a:p>
                  </a:txBody>
                  <a:tcPr/>
                </a:tc>
                <a:tc>
                  <a:txBody>
                    <a:bodyPr/>
                    <a:lstStyle/>
                    <a:p>
                      <a:endParaRPr lang="en-US" b="1" dirty="0"/>
                    </a:p>
                  </a:txBody>
                  <a:tcPr/>
                </a:tc>
                <a:tc>
                  <a:txBody>
                    <a:bodyPr/>
                    <a:lstStyle/>
                    <a:p>
                      <a:endParaRPr lang="en-US" b="1"/>
                    </a:p>
                  </a:txBody>
                  <a:tcPr/>
                </a:tc>
              </a:tr>
              <a:tr h="386889">
                <a:tc>
                  <a:txBody>
                    <a:bodyPr/>
                    <a:lstStyle/>
                    <a:p>
                      <a:pPr algn="ctr"/>
                      <a:r>
                        <a:rPr lang="en-US" b="1" dirty="0" smtClean="0"/>
                        <a:t>11</a:t>
                      </a:r>
                      <a:endParaRPr lang="en-US" b="1" dirty="0"/>
                    </a:p>
                  </a:txBody>
                  <a:tcPr/>
                </a:tc>
                <a:tc>
                  <a:txBody>
                    <a:bodyPr/>
                    <a:lstStyle/>
                    <a:p>
                      <a:endParaRPr lang="en-US" b="1"/>
                    </a:p>
                  </a:txBody>
                  <a:tcPr/>
                </a:tc>
                <a:tc>
                  <a:txBody>
                    <a:bodyPr/>
                    <a:lstStyle/>
                    <a:p>
                      <a:endParaRPr lang="en-US" b="1" dirty="0"/>
                    </a:p>
                  </a:txBody>
                  <a:tcPr/>
                </a:tc>
              </a:tr>
              <a:tr h="386889">
                <a:tc>
                  <a:txBody>
                    <a:bodyPr/>
                    <a:lstStyle/>
                    <a:p>
                      <a:pPr algn="ctr"/>
                      <a:r>
                        <a:rPr lang="en-US" b="1" dirty="0" smtClean="0"/>
                        <a:t>12</a:t>
                      </a:r>
                      <a:endParaRPr lang="en-US" b="1" dirty="0"/>
                    </a:p>
                  </a:txBody>
                  <a:tcPr/>
                </a:tc>
                <a:tc>
                  <a:txBody>
                    <a:bodyPr/>
                    <a:lstStyle/>
                    <a:p>
                      <a:endParaRPr lang="en-US" b="1"/>
                    </a:p>
                  </a:txBody>
                  <a:tcPr/>
                </a:tc>
                <a:tc>
                  <a:txBody>
                    <a:bodyPr/>
                    <a:lstStyle/>
                    <a:p>
                      <a:endParaRPr lang="en-US" b="1" dirty="0"/>
                    </a:p>
                  </a:txBody>
                  <a:tcPr/>
                </a:tc>
              </a:tr>
              <a:tr h="386889">
                <a:tc>
                  <a:txBody>
                    <a:bodyPr/>
                    <a:lstStyle/>
                    <a:p>
                      <a:pPr algn="ctr"/>
                      <a:r>
                        <a:rPr lang="en-US" b="1" dirty="0" smtClean="0"/>
                        <a:t>13</a:t>
                      </a:r>
                      <a:endParaRPr lang="en-US" b="1" dirty="0"/>
                    </a:p>
                  </a:txBody>
                  <a:tcPr/>
                </a:tc>
                <a:tc>
                  <a:txBody>
                    <a:bodyPr/>
                    <a:lstStyle/>
                    <a:p>
                      <a:endParaRPr lang="en-US" b="1"/>
                    </a:p>
                  </a:txBody>
                  <a:tcPr/>
                </a:tc>
                <a:tc>
                  <a:txBody>
                    <a:bodyPr/>
                    <a:lstStyle/>
                    <a:p>
                      <a:endParaRPr lang="en-US" b="1" dirty="0"/>
                    </a:p>
                  </a:txBody>
                  <a:tcPr/>
                </a:tc>
              </a:tr>
              <a:tr h="386889">
                <a:tc>
                  <a:txBody>
                    <a:bodyPr/>
                    <a:lstStyle/>
                    <a:p>
                      <a:pPr algn="ctr"/>
                      <a:r>
                        <a:rPr lang="en-US" b="1" dirty="0" smtClean="0"/>
                        <a:t>14</a:t>
                      </a:r>
                      <a:endParaRPr lang="en-US" b="1" dirty="0"/>
                    </a:p>
                  </a:txBody>
                  <a:tcPr/>
                </a:tc>
                <a:tc>
                  <a:txBody>
                    <a:bodyPr/>
                    <a:lstStyle/>
                    <a:p>
                      <a:endParaRPr lang="en-US" b="1"/>
                    </a:p>
                  </a:txBody>
                  <a:tcPr/>
                </a:tc>
                <a:tc>
                  <a:txBody>
                    <a:bodyPr/>
                    <a:lstStyle/>
                    <a:p>
                      <a:endParaRPr lang="en-US" b="1" dirty="0"/>
                    </a:p>
                  </a:txBody>
                  <a:tcPr/>
                </a:tc>
              </a:tr>
              <a:tr h="386889">
                <a:tc>
                  <a:txBody>
                    <a:bodyPr/>
                    <a:lstStyle/>
                    <a:p>
                      <a:pPr algn="ctr"/>
                      <a:r>
                        <a:rPr lang="en-US" b="1" dirty="0" smtClean="0"/>
                        <a:t>15</a:t>
                      </a:r>
                      <a:endParaRPr lang="en-US" b="1" dirty="0"/>
                    </a:p>
                  </a:txBody>
                  <a:tcPr/>
                </a:tc>
                <a:tc>
                  <a:txBody>
                    <a:bodyPr/>
                    <a:lstStyle/>
                    <a:p>
                      <a:endParaRPr lang="en-US" b="1"/>
                    </a:p>
                  </a:txBody>
                  <a:tcPr/>
                </a:tc>
                <a:tc>
                  <a:txBody>
                    <a:bodyPr/>
                    <a:lstStyle/>
                    <a:p>
                      <a:endParaRPr lang="en-US" b="1" dirty="0"/>
                    </a:p>
                  </a:txBody>
                  <a:tcPr/>
                </a:tc>
              </a:tr>
              <a:tr h="386889">
                <a:tc>
                  <a:txBody>
                    <a:bodyPr/>
                    <a:lstStyle/>
                    <a:p>
                      <a:pPr algn="ctr"/>
                      <a:r>
                        <a:rPr lang="en-US" b="1" dirty="0" smtClean="0"/>
                        <a:t>16</a:t>
                      </a:r>
                      <a:endParaRPr lang="en-US" b="1" dirty="0"/>
                    </a:p>
                  </a:txBody>
                  <a:tcPr/>
                </a:tc>
                <a:tc>
                  <a:txBody>
                    <a:bodyPr/>
                    <a:lstStyle/>
                    <a:p>
                      <a:endParaRPr lang="en-US" b="1"/>
                    </a:p>
                  </a:txBody>
                  <a:tcPr/>
                </a:tc>
                <a:tc>
                  <a:txBody>
                    <a:bodyPr/>
                    <a:lstStyle/>
                    <a:p>
                      <a:endParaRPr lang="en-US" b="1" dirty="0"/>
                    </a:p>
                  </a:txBody>
                  <a:tcPr/>
                </a:tc>
              </a:tr>
            </a:tbl>
          </a:graphicData>
        </a:graphic>
      </p:graphicFrame>
    </p:spTree>
    <p:extLst>
      <p:ext uri="{BB962C8B-B14F-4D97-AF65-F5344CB8AC3E}">
        <p14:creationId xmlns:p14="http://schemas.microsoft.com/office/powerpoint/2010/main" val="285522513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a:solidFill>
            <a:srgbClr val="FFFF00">
              <a:alpha val="55000"/>
            </a:srgbClr>
          </a:solidFill>
        </p:spPr>
        <p:txBody>
          <a:bodyPr>
            <a:normAutofit/>
          </a:bodyPr>
          <a:lstStyle/>
          <a:p>
            <a:r>
              <a:rPr lang="en-US" dirty="0" smtClean="0">
                <a:latin typeface="Arial Black" pitchFamily="34" charset="0"/>
              </a:rPr>
              <a:t>Fill in the 6 you already looked at.</a:t>
            </a:r>
          </a:p>
          <a:p>
            <a:endParaRPr lang="en-US" dirty="0" smtClean="0">
              <a:latin typeface="Arial Black" pitchFamily="34" charset="0"/>
            </a:endParaRPr>
          </a:p>
          <a:p>
            <a:r>
              <a:rPr lang="en-US" dirty="0" smtClean="0">
                <a:latin typeface="Arial Black" pitchFamily="34" charset="0"/>
              </a:rPr>
              <a:t>We will look at the other slides.</a:t>
            </a:r>
          </a:p>
          <a:p>
            <a:r>
              <a:rPr lang="en-US" dirty="0" smtClean="0">
                <a:latin typeface="Arial Black" pitchFamily="34" charset="0"/>
              </a:rPr>
              <a:t>Fill in the chart for these too.</a:t>
            </a:r>
          </a:p>
          <a:p>
            <a:r>
              <a:rPr lang="en-US" dirty="0" smtClean="0">
                <a:solidFill>
                  <a:srgbClr val="C00000"/>
                </a:solidFill>
                <a:latin typeface="Arial Black" pitchFamily="34" charset="0"/>
              </a:rPr>
              <a:t>You do NOT need to draw anything.</a:t>
            </a:r>
          </a:p>
          <a:p>
            <a:r>
              <a:rPr lang="en-US" dirty="0" smtClean="0">
                <a:solidFill>
                  <a:srgbClr val="000000"/>
                </a:solidFill>
                <a:latin typeface="Arial Black" pitchFamily="34" charset="0"/>
              </a:rPr>
              <a:t>You will have ~1 minute per slide.</a:t>
            </a:r>
          </a:p>
        </p:txBody>
      </p:sp>
      <p:sp>
        <p:nvSpPr>
          <p:cNvPr id="4" name="Title 1"/>
          <p:cNvSpPr txBox="1">
            <a:spLocks/>
          </p:cNvSpPr>
          <p:nvPr/>
        </p:nvSpPr>
        <p:spPr>
          <a:xfrm>
            <a:off x="457200" y="228600"/>
            <a:ext cx="8229600" cy="11430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Plant/Animal Predictions</a:t>
            </a:r>
            <a:endParaRPr lang="en-US" sz="3300" dirty="0">
              <a:latin typeface="Arial Black" pitchFamily="34" charset="0"/>
            </a:endParaRPr>
          </a:p>
        </p:txBody>
      </p:sp>
    </p:spTree>
    <p:extLst>
      <p:ext uri="{BB962C8B-B14F-4D97-AF65-F5344CB8AC3E}">
        <p14:creationId xmlns:p14="http://schemas.microsoft.com/office/powerpoint/2010/main" val="303573590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562600"/>
          </a:xfrm>
          <a:solidFill>
            <a:srgbClr val="FFFF00">
              <a:alpha val="55000"/>
            </a:srgbClr>
          </a:solidFill>
        </p:spPr>
        <p:txBody>
          <a:bodyPr>
            <a:normAutofit/>
          </a:bodyPr>
          <a:lstStyle/>
          <a:p>
            <a:r>
              <a:rPr lang="en-US" dirty="0" smtClean="0">
                <a:latin typeface="Arial Black" pitchFamily="34" charset="0"/>
              </a:rPr>
              <a:t>Answer the following questions: </a:t>
            </a:r>
            <a:r>
              <a:rPr lang="en-US" sz="2800" dirty="0" smtClean="0">
                <a:latin typeface="Arial Black" pitchFamily="34" charset="0"/>
              </a:rPr>
              <a:t>(below your plant/animal chart)</a:t>
            </a:r>
          </a:p>
          <a:p>
            <a:endParaRPr lang="en-US" sz="1050" dirty="0" smtClean="0">
              <a:latin typeface="Arial Black" pitchFamily="34" charset="0"/>
            </a:endParaRPr>
          </a:p>
          <a:p>
            <a:pPr marL="971550" lvl="1" indent="-514350">
              <a:buFont typeface="+mj-lt"/>
              <a:buAutoNum type="arabicPeriod"/>
            </a:pPr>
            <a:r>
              <a:rPr lang="en-US" b="1" dirty="0" smtClean="0">
                <a:latin typeface="Arial Black" pitchFamily="34" charset="0"/>
              </a:rPr>
              <a:t>Do all cells look alike? </a:t>
            </a:r>
            <a:r>
              <a:rPr lang="en-US" b="1" smtClean="0">
                <a:latin typeface="Arial Black" pitchFamily="34" charset="0"/>
              </a:rPr>
              <a:t>(Yes or No)</a:t>
            </a:r>
            <a:endParaRPr lang="en-US" b="1" dirty="0" smtClean="0">
              <a:latin typeface="Arial Black" pitchFamily="34" charset="0"/>
            </a:endParaRPr>
          </a:p>
          <a:p>
            <a:pPr marL="971550" lvl="1" indent="-514350">
              <a:buFont typeface="+mj-lt"/>
              <a:buAutoNum type="arabicPeriod"/>
            </a:pPr>
            <a:r>
              <a:rPr lang="en-US" b="1" dirty="0" smtClean="0">
                <a:latin typeface="Arial Black" pitchFamily="34" charset="0"/>
              </a:rPr>
              <a:t>Give some examples of how they are </a:t>
            </a:r>
            <a:r>
              <a:rPr lang="en-US" b="1" i="1" dirty="0" smtClean="0">
                <a:latin typeface="Arial Black" pitchFamily="34" charset="0"/>
              </a:rPr>
              <a:t>different</a:t>
            </a:r>
            <a:r>
              <a:rPr lang="en-US" b="1" dirty="0" smtClean="0">
                <a:latin typeface="Arial Black" pitchFamily="34" charset="0"/>
              </a:rPr>
              <a:t>.</a:t>
            </a:r>
          </a:p>
          <a:p>
            <a:pPr marL="971550" lvl="1" indent="-514350">
              <a:buFont typeface="+mj-lt"/>
              <a:buAutoNum type="arabicPeriod"/>
            </a:pPr>
            <a:r>
              <a:rPr lang="en-US" b="1" dirty="0" smtClean="0">
                <a:latin typeface="Arial Black" pitchFamily="34" charset="0"/>
              </a:rPr>
              <a:t>Give some examples of how they are </a:t>
            </a:r>
            <a:r>
              <a:rPr lang="en-US" b="1" i="1" dirty="0" smtClean="0">
                <a:latin typeface="Arial Black" pitchFamily="34" charset="0"/>
              </a:rPr>
              <a:t>the same</a:t>
            </a:r>
            <a:r>
              <a:rPr lang="en-US" b="1" dirty="0" smtClean="0">
                <a:latin typeface="Arial Black" pitchFamily="34" charset="0"/>
              </a:rPr>
              <a:t>.</a:t>
            </a:r>
          </a:p>
          <a:p>
            <a:pPr marL="971550" lvl="1" indent="-514350">
              <a:buFont typeface="+mj-lt"/>
              <a:buAutoNum type="arabicPeriod"/>
            </a:pPr>
            <a:r>
              <a:rPr lang="en-US" b="1" u="sng" dirty="0" smtClean="0">
                <a:latin typeface="Arial Black" pitchFamily="34" charset="0"/>
              </a:rPr>
              <a:t>Why</a:t>
            </a:r>
            <a:r>
              <a:rPr lang="en-US" b="1" dirty="0" smtClean="0">
                <a:latin typeface="Arial Black" pitchFamily="34" charset="0"/>
              </a:rPr>
              <a:t> might some cells look different from others?</a:t>
            </a:r>
          </a:p>
          <a:p>
            <a:pPr lvl="1"/>
            <a:endParaRPr lang="en-US" b="1" dirty="0" smtClean="0">
              <a:latin typeface="Arial Black" pitchFamily="34" charset="0"/>
            </a:endParaRPr>
          </a:p>
          <a:p>
            <a:pPr lvl="1"/>
            <a:endParaRPr lang="en-US" dirty="0"/>
          </a:p>
        </p:txBody>
      </p:sp>
      <p:sp>
        <p:nvSpPr>
          <p:cNvPr id="4" name="Title 1"/>
          <p:cNvSpPr txBox="1">
            <a:spLocks/>
          </p:cNvSpPr>
          <p:nvPr/>
        </p:nvSpPr>
        <p:spPr>
          <a:xfrm>
            <a:off x="457200" y="228600"/>
            <a:ext cx="8229600" cy="609600"/>
          </a:xfrm>
          <a:prstGeom prst="rect">
            <a:avLst/>
          </a:prstGeom>
          <a:solidFill>
            <a:srgbClr val="FFFF00">
              <a:alpha val="54000"/>
            </a:srgbClr>
          </a:solidFill>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Mystery Cells: Reflection</a:t>
            </a:r>
          </a:p>
        </p:txBody>
      </p:sp>
    </p:spTree>
    <p:extLst>
      <p:ext uri="{BB962C8B-B14F-4D97-AF65-F5344CB8AC3E}">
        <p14:creationId xmlns:p14="http://schemas.microsoft.com/office/powerpoint/2010/main" val="10765407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targazerpuj.files.wordpress.com/2010/11/crime-sce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8197"/>
            <a:ext cx="9760436" cy="698895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239000" y="2057400"/>
            <a:ext cx="914400" cy="9144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Day 2</a:t>
            </a:r>
            <a:endParaRPr lang="en-US" dirty="0">
              <a:solidFill>
                <a:srgbClr val="000000"/>
              </a:solidFill>
            </a:endParaRPr>
          </a:p>
        </p:txBody>
      </p:sp>
    </p:spTree>
    <p:extLst>
      <p:ext uri="{BB962C8B-B14F-4D97-AF65-F5344CB8AC3E}">
        <p14:creationId xmlns:p14="http://schemas.microsoft.com/office/powerpoint/2010/main" val="22556359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Plant + Animal Slide Results</a:t>
            </a:r>
            <a:br>
              <a:rPr lang="en-US" b="1" dirty="0" smtClean="0"/>
            </a:br>
            <a:r>
              <a:rPr lang="en-US" sz="3600" b="1" dirty="0" smtClean="0"/>
              <a:t>(Slide Set A)</a:t>
            </a:r>
            <a:endParaRPr lang="en-US" sz="3600" b="1" dirty="0"/>
          </a:p>
        </p:txBody>
      </p:sp>
      <p:sp>
        <p:nvSpPr>
          <p:cNvPr id="3" name="Subtitle 2"/>
          <p:cNvSpPr>
            <a:spLocks noGrp="1"/>
          </p:cNvSpPr>
          <p:nvPr>
            <p:ph type="subTitle" idx="1"/>
          </p:nvPr>
        </p:nvSpPr>
        <p:spPr>
          <a:xfrm>
            <a:off x="2427682" y="3886200"/>
            <a:ext cx="4549893" cy="1752600"/>
          </a:xfrm>
        </p:spPr>
        <p:txBody>
          <a:bodyPr/>
          <a:lstStyle/>
          <a:p>
            <a:r>
              <a:rPr lang="en-US" dirty="0" smtClean="0">
                <a:solidFill>
                  <a:srgbClr val="FF0000"/>
                </a:solidFill>
              </a:rPr>
              <a:t>Keep track of how many you get correct!</a:t>
            </a:r>
            <a:endParaRPr lang="en-US" dirty="0">
              <a:solidFill>
                <a:srgbClr val="FF0000"/>
              </a:solidFill>
            </a:endParaRPr>
          </a:p>
        </p:txBody>
      </p:sp>
    </p:spTree>
    <p:extLst>
      <p:ext uri="{BB962C8B-B14F-4D97-AF65-F5344CB8AC3E}">
        <p14:creationId xmlns:p14="http://schemas.microsoft.com/office/powerpoint/2010/main" val="37819068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4" name="Title 1"/>
          <p:cNvSpPr txBox="1">
            <a:spLocks/>
          </p:cNvSpPr>
          <p:nvPr/>
        </p:nvSpPr>
        <p:spPr>
          <a:xfrm>
            <a:off x="457200" y="228600"/>
            <a:ext cx="8229600" cy="11430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Microscope Parts</a:t>
            </a:r>
          </a:p>
        </p:txBody>
      </p:sp>
      <p:pic>
        <p:nvPicPr>
          <p:cNvPr id="5" name="Content Placeholder 4"/>
          <p:cNvPicPr>
            <a:picLocks noGrp="1" noChangeAspect="1"/>
          </p:cNvPicPr>
          <p:nvPr>
            <p:ph idx="1"/>
          </p:nvPr>
        </p:nvPicPr>
        <p:blipFill>
          <a:blip r:embed="rId3"/>
          <a:srcRect l="-41321" r="-41321"/>
          <a:stretch>
            <a:fillRect/>
          </a:stretch>
        </p:blipFill>
        <p:spPr>
          <a:xfrm>
            <a:off x="-609600" y="1371600"/>
            <a:ext cx="10143155" cy="5578344"/>
          </a:xfrm>
        </p:spPr>
      </p:pic>
    </p:spTree>
    <p:extLst>
      <p:ext uri="{BB962C8B-B14F-4D97-AF65-F5344CB8AC3E}">
        <p14:creationId xmlns:p14="http://schemas.microsoft.com/office/powerpoint/2010/main" val="56806791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a:solidFill>
            <a:srgbClr val="FFFF00">
              <a:alpha val="55000"/>
            </a:srgbClr>
          </a:solidFill>
        </p:spPr>
        <p:txBody>
          <a:bodyPr>
            <a:normAutofit/>
          </a:bodyPr>
          <a:lstStyle/>
          <a:p>
            <a:pPr marL="514350" indent="-514350">
              <a:buFont typeface="+mj-lt"/>
              <a:buAutoNum type="arabicPeriod"/>
            </a:pPr>
            <a:r>
              <a:rPr lang="en-US" dirty="0" smtClean="0">
                <a:latin typeface="Arial Black" pitchFamily="34" charset="0"/>
              </a:rPr>
              <a:t>Focus</a:t>
            </a:r>
          </a:p>
          <a:p>
            <a:pPr marL="400050" lvl="1" indent="0">
              <a:buNone/>
            </a:pPr>
            <a:r>
              <a:rPr lang="en-US" dirty="0" smtClean="0">
                <a:latin typeface="Arial Black" pitchFamily="34" charset="0"/>
              </a:rPr>
              <a:t>- Coarse Adjust </a:t>
            </a:r>
          </a:p>
          <a:p>
            <a:pPr marL="800100" lvl="2" indent="0">
              <a:buNone/>
            </a:pPr>
            <a:r>
              <a:rPr lang="en-US" dirty="0" smtClean="0">
                <a:latin typeface="Arial Black" pitchFamily="34" charset="0"/>
              </a:rPr>
              <a:t>(large knob = large change)</a:t>
            </a:r>
          </a:p>
          <a:p>
            <a:pPr marL="400050" lvl="1" indent="0">
              <a:buNone/>
            </a:pPr>
            <a:r>
              <a:rPr lang="en-US" dirty="0" smtClean="0">
                <a:latin typeface="Arial Black" pitchFamily="34" charset="0"/>
              </a:rPr>
              <a:t>- Fine Adjust </a:t>
            </a:r>
          </a:p>
          <a:p>
            <a:pPr marL="800100" lvl="2" indent="0">
              <a:buNone/>
            </a:pPr>
            <a:r>
              <a:rPr lang="en-US" dirty="0" smtClean="0">
                <a:latin typeface="Arial Black" pitchFamily="34" charset="0"/>
              </a:rPr>
              <a:t>(small </a:t>
            </a:r>
            <a:r>
              <a:rPr lang="en-US" dirty="0">
                <a:latin typeface="Arial Black" pitchFamily="34" charset="0"/>
              </a:rPr>
              <a:t>knob = </a:t>
            </a:r>
            <a:r>
              <a:rPr lang="en-US" dirty="0" smtClean="0">
                <a:latin typeface="Arial Black" pitchFamily="34" charset="0"/>
              </a:rPr>
              <a:t>small </a:t>
            </a:r>
            <a:r>
              <a:rPr lang="en-US" dirty="0">
                <a:latin typeface="Arial Black" pitchFamily="34" charset="0"/>
              </a:rPr>
              <a:t>change)</a:t>
            </a:r>
          </a:p>
          <a:p>
            <a:pPr marL="514350" indent="-514350">
              <a:buFont typeface="+mj-lt"/>
              <a:buAutoNum type="arabicPeriod"/>
            </a:pPr>
            <a:r>
              <a:rPr lang="en-US" dirty="0" smtClean="0">
                <a:latin typeface="Arial Black" pitchFamily="34" charset="0"/>
              </a:rPr>
              <a:t>Magnification</a:t>
            </a:r>
          </a:p>
          <a:p>
            <a:pPr marL="857250" lvl="1" indent="-457200">
              <a:buFontTx/>
              <a:buChar char="-"/>
            </a:pPr>
            <a:r>
              <a:rPr lang="en-US" dirty="0" smtClean="0">
                <a:latin typeface="Arial Black" pitchFamily="34" charset="0"/>
              </a:rPr>
              <a:t>40x</a:t>
            </a:r>
          </a:p>
          <a:p>
            <a:pPr marL="857250" lvl="1" indent="-457200">
              <a:buFontTx/>
              <a:buChar char="-"/>
            </a:pPr>
            <a:r>
              <a:rPr lang="en-US" dirty="0" smtClean="0">
                <a:latin typeface="Arial Black" pitchFamily="34" charset="0"/>
              </a:rPr>
              <a:t>100x</a:t>
            </a:r>
          </a:p>
          <a:p>
            <a:pPr marL="857250" lvl="1" indent="-457200">
              <a:buFontTx/>
              <a:buChar char="-"/>
            </a:pPr>
            <a:r>
              <a:rPr lang="en-US" dirty="0" smtClean="0">
                <a:latin typeface="Arial Black" pitchFamily="34" charset="0"/>
              </a:rPr>
              <a:t>400x</a:t>
            </a:r>
          </a:p>
        </p:txBody>
      </p:sp>
      <p:sp>
        <p:nvSpPr>
          <p:cNvPr id="4" name="Title 1"/>
          <p:cNvSpPr txBox="1">
            <a:spLocks/>
          </p:cNvSpPr>
          <p:nvPr/>
        </p:nvSpPr>
        <p:spPr>
          <a:xfrm>
            <a:off x="457200" y="228600"/>
            <a:ext cx="8229600" cy="11430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Lets Practice!</a:t>
            </a:r>
          </a:p>
        </p:txBody>
      </p:sp>
    </p:spTree>
    <p:extLst>
      <p:ext uri="{BB962C8B-B14F-4D97-AF65-F5344CB8AC3E}">
        <p14:creationId xmlns:p14="http://schemas.microsoft.com/office/powerpoint/2010/main" val="1850046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4114800"/>
          </a:xfrm>
        </p:spPr>
        <p:txBody>
          <a:bodyPr>
            <a:normAutofit/>
          </a:bodyPr>
          <a:lstStyle/>
          <a:p>
            <a:pPr lvl="0" algn="l"/>
            <a:r>
              <a:rPr lang="en-US" dirty="0">
                <a:solidFill>
                  <a:srgbClr val="FFFF00"/>
                </a:solidFill>
                <a:latin typeface="Arial Black" pitchFamily="34" charset="0"/>
              </a:rPr>
              <a:t>Learning Target: </a:t>
            </a:r>
            <a:r>
              <a:rPr lang="en-US" dirty="0" smtClean="0">
                <a:solidFill>
                  <a:srgbClr val="FFFF00"/>
                </a:solidFill>
                <a:latin typeface="Arial Black" pitchFamily="34" charset="0"/>
              </a:rPr>
              <a:t/>
            </a:r>
            <a:br>
              <a:rPr lang="en-US" dirty="0" smtClean="0">
                <a:solidFill>
                  <a:srgbClr val="FFFF00"/>
                </a:solidFill>
                <a:latin typeface="Arial Black" pitchFamily="34" charset="0"/>
              </a:rPr>
            </a:br>
            <a:r>
              <a:rPr lang="en-US" dirty="0" smtClean="0">
                <a:solidFill>
                  <a:srgbClr val="FFFF00"/>
                </a:solidFill>
                <a:latin typeface="Arial Black" pitchFamily="34" charset="0"/>
              </a:rPr>
              <a:t/>
            </a:r>
            <a:br>
              <a:rPr lang="en-US" dirty="0" smtClean="0">
                <a:solidFill>
                  <a:srgbClr val="FFFF00"/>
                </a:solidFill>
                <a:latin typeface="Arial Black" pitchFamily="34" charset="0"/>
              </a:rPr>
            </a:br>
            <a:r>
              <a:rPr lang="en-US" dirty="0" smtClean="0">
                <a:solidFill>
                  <a:srgbClr val="FFFF00"/>
                </a:solidFill>
                <a:latin typeface="Arial Black" pitchFamily="34" charset="0"/>
              </a:rPr>
              <a:t>I </a:t>
            </a:r>
            <a:r>
              <a:rPr lang="en-US" dirty="0">
                <a:solidFill>
                  <a:srgbClr val="FFFF00"/>
                </a:solidFill>
                <a:latin typeface="Arial Black" pitchFamily="34" charset="0"/>
              </a:rPr>
              <a:t>can identify the differences </a:t>
            </a:r>
            <a:r>
              <a:rPr lang="en-US" dirty="0" smtClean="0">
                <a:solidFill>
                  <a:srgbClr val="FFFF00"/>
                </a:solidFill>
                <a:latin typeface="Arial Black" pitchFamily="34" charset="0"/>
              </a:rPr>
              <a:t>between plant and animal cells.</a:t>
            </a:r>
            <a:r>
              <a:rPr lang="en-US" dirty="0">
                <a:solidFill>
                  <a:srgbClr val="FFFF00"/>
                </a:solidFill>
                <a:latin typeface="Arial Black" pitchFamily="34" charset="0"/>
              </a:rPr>
              <a:t/>
            </a:r>
            <a:br>
              <a:rPr lang="en-US" dirty="0">
                <a:solidFill>
                  <a:srgbClr val="FFFF00"/>
                </a:solidFill>
                <a:latin typeface="Arial Black" pitchFamily="34" charset="0"/>
              </a:rPr>
            </a:br>
            <a:r>
              <a:rPr lang="en-US" dirty="0">
                <a:solidFill>
                  <a:srgbClr val="FFFF00"/>
                </a:solidFill>
                <a:latin typeface="Arial Black" pitchFamily="34" charset="0"/>
              </a:rPr>
              <a:t> </a:t>
            </a:r>
          </a:p>
        </p:txBody>
      </p:sp>
      <p:sp>
        <p:nvSpPr>
          <p:cNvPr id="3" name="Subtitle 2"/>
          <p:cNvSpPr>
            <a:spLocks noGrp="1"/>
          </p:cNvSpPr>
          <p:nvPr>
            <p:ph type="subTitle" idx="1"/>
          </p:nvPr>
        </p:nvSpPr>
        <p:spPr/>
        <p:txBody>
          <a:bodyPr/>
          <a:lstStyle/>
          <a:p>
            <a:pPr marL="457200" indent="-457200">
              <a:buFontTx/>
              <a:buChar char="-"/>
            </a:pPr>
            <a:endParaRPr lang="en-US" dirty="0" smtClean="0"/>
          </a:p>
          <a:p>
            <a:pPr marL="457200" indent="-457200">
              <a:buFontTx/>
              <a:buChar char="-"/>
            </a:pPr>
            <a:endParaRPr lang="en-US" dirty="0"/>
          </a:p>
        </p:txBody>
      </p:sp>
    </p:spTree>
    <p:extLst>
      <p:ext uri="{BB962C8B-B14F-4D97-AF65-F5344CB8AC3E}">
        <p14:creationId xmlns:p14="http://schemas.microsoft.com/office/powerpoint/2010/main" val="323527125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a:solidFill>
            <a:srgbClr val="FFFF00">
              <a:alpha val="55000"/>
            </a:srgbClr>
          </a:solidFill>
        </p:spPr>
        <p:txBody>
          <a:bodyPr>
            <a:normAutofit/>
          </a:bodyPr>
          <a:lstStyle/>
          <a:p>
            <a:r>
              <a:rPr lang="en-US" dirty="0" smtClean="0">
                <a:latin typeface="Arial Black" pitchFamily="34" charset="0"/>
              </a:rPr>
              <a:t>When I say “break,” go to the scope where you did your </a:t>
            </a:r>
            <a:r>
              <a:rPr lang="en-US" dirty="0" smtClean="0">
                <a:solidFill>
                  <a:srgbClr val="FF0000"/>
                </a:solidFill>
                <a:latin typeface="Arial Black" pitchFamily="34" charset="0"/>
              </a:rPr>
              <a:t>FIRST</a:t>
            </a:r>
            <a:r>
              <a:rPr lang="en-US" dirty="0" smtClean="0">
                <a:latin typeface="Arial Black" pitchFamily="34" charset="0"/>
              </a:rPr>
              <a:t> drawing and </a:t>
            </a:r>
            <a:r>
              <a:rPr lang="en-US" u="sng" dirty="0" smtClean="0">
                <a:latin typeface="Arial Black" pitchFamily="34" charset="0"/>
              </a:rPr>
              <a:t>wait for instructions</a:t>
            </a:r>
            <a:r>
              <a:rPr lang="en-US" dirty="0" smtClean="0">
                <a:latin typeface="Arial Black" pitchFamily="34" charset="0"/>
              </a:rPr>
              <a:t>.</a:t>
            </a:r>
          </a:p>
        </p:txBody>
      </p:sp>
      <p:sp>
        <p:nvSpPr>
          <p:cNvPr id="4" name="Title 1"/>
          <p:cNvSpPr txBox="1">
            <a:spLocks/>
          </p:cNvSpPr>
          <p:nvPr/>
        </p:nvSpPr>
        <p:spPr>
          <a:xfrm>
            <a:off x="457200" y="228600"/>
            <a:ext cx="8229600" cy="11430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Lets Practice!</a:t>
            </a:r>
          </a:p>
        </p:txBody>
      </p:sp>
      <p:pic>
        <p:nvPicPr>
          <p:cNvPr id="2" name="Picture 1"/>
          <p:cNvPicPr>
            <a:picLocks noChangeAspect="1"/>
          </p:cNvPicPr>
          <p:nvPr/>
        </p:nvPicPr>
        <p:blipFill>
          <a:blip r:embed="rId3"/>
          <a:stretch>
            <a:fillRect/>
          </a:stretch>
        </p:blipFill>
        <p:spPr>
          <a:xfrm>
            <a:off x="2895600" y="3429000"/>
            <a:ext cx="3168651" cy="2924908"/>
          </a:xfrm>
          <a:prstGeom prst="rect">
            <a:avLst/>
          </a:prstGeom>
        </p:spPr>
      </p:pic>
    </p:spTree>
    <p:extLst>
      <p:ext uri="{BB962C8B-B14F-4D97-AF65-F5344CB8AC3E}">
        <p14:creationId xmlns:p14="http://schemas.microsoft.com/office/powerpoint/2010/main" val="380558479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situation</a:t>
            </a:r>
            <a:endParaRPr lang="en-US" dirty="0"/>
          </a:p>
        </p:txBody>
      </p:sp>
      <p:pic>
        <p:nvPicPr>
          <p:cNvPr id="4" name="Picture 2" descr="http://stargazerpuj.files.wordpress.com/2010/11/crime-scene.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80000" contrast="-70000"/>
                    </a14:imgEffect>
                  </a14:imgLayer>
                </a14:imgProps>
              </a:ext>
              <a:ext uri="{28A0092B-C50C-407E-A947-70E740481C1C}">
                <a14:useLocalDpi xmlns:a14="http://schemas.microsoft.com/office/drawing/2010/main" val="0"/>
              </a:ext>
            </a:extLst>
          </a:blip>
          <a:srcRect/>
          <a:stretch>
            <a:fillRect/>
          </a:stretch>
        </p:blipFill>
        <p:spPr bwMode="auto">
          <a:xfrm>
            <a:off x="-152400" y="-18197"/>
            <a:ext cx="9760436" cy="6988957"/>
          </a:xfrm>
          <a:prstGeom prst="rect">
            <a:avLst/>
          </a:prstGeom>
          <a:noFill/>
          <a:effectLst>
            <a:glow rad="127000">
              <a:schemeClr val="accent1">
                <a:alpha val="11000"/>
              </a:schemeClr>
            </a:glow>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85800" y="762000"/>
            <a:ext cx="8001000" cy="5410200"/>
          </a:xfrm>
          <a:solidFill>
            <a:srgbClr val="FFFF00">
              <a:alpha val="55000"/>
            </a:srgbClr>
          </a:solidFill>
        </p:spPr>
        <p:txBody>
          <a:bodyPr>
            <a:normAutofit/>
          </a:bodyPr>
          <a:lstStyle/>
          <a:p>
            <a:pPr marL="0" indent="0" algn="ctr">
              <a:buNone/>
            </a:pPr>
            <a:endParaRPr lang="en-US" dirty="0" smtClean="0">
              <a:latin typeface="Arial Black" pitchFamily="34" charset="0"/>
            </a:endParaRPr>
          </a:p>
          <a:p>
            <a:pPr marL="0" indent="0" algn="ctr">
              <a:buNone/>
            </a:pPr>
            <a:r>
              <a:rPr lang="en-US" sz="4000" dirty="0" smtClean="0">
                <a:latin typeface="Arial Black" pitchFamily="34" charset="0"/>
              </a:rPr>
              <a:t>Create-A-Slide</a:t>
            </a:r>
          </a:p>
          <a:p>
            <a:pPr marL="457200" lvl="1" indent="0" algn="ctr">
              <a:buNone/>
            </a:pPr>
            <a:endParaRPr lang="en-US" dirty="0">
              <a:latin typeface="Arial Black" pitchFamily="34" charset="0"/>
            </a:endParaRPr>
          </a:p>
          <a:p>
            <a:r>
              <a:rPr lang="en-US" dirty="0" smtClean="0">
                <a:latin typeface="Arial Black" pitchFamily="34" charset="0"/>
              </a:rPr>
              <a:t>Today we will make some of    </a:t>
            </a:r>
            <a:r>
              <a:rPr lang="en-US" u="sng" dirty="0" smtClean="0">
                <a:latin typeface="Arial Black" pitchFamily="34" charset="0"/>
              </a:rPr>
              <a:t>our own</a:t>
            </a:r>
            <a:r>
              <a:rPr lang="en-US" dirty="0" smtClean="0">
                <a:latin typeface="Arial Black" pitchFamily="34" charset="0"/>
              </a:rPr>
              <a:t> slides.</a:t>
            </a:r>
          </a:p>
          <a:p>
            <a:endParaRPr lang="en-US" dirty="0">
              <a:latin typeface="Arial Black" pitchFamily="34" charset="0"/>
            </a:endParaRPr>
          </a:p>
          <a:p>
            <a:endParaRPr lang="en-US" dirty="0" smtClean="0">
              <a:latin typeface="Arial Black" pitchFamily="34" charset="0"/>
            </a:endParaRPr>
          </a:p>
          <a:p>
            <a:pPr marL="0" indent="0">
              <a:buNone/>
            </a:pPr>
            <a:endParaRPr lang="en-US" dirty="0">
              <a:latin typeface="Arial Black" pitchFamily="34" charset="0"/>
            </a:endParaRPr>
          </a:p>
          <a:p>
            <a:endParaRPr lang="en-US" dirty="0" smtClean="0">
              <a:latin typeface="Arial Black" pitchFamily="34" charset="0"/>
            </a:endParaRPr>
          </a:p>
          <a:p>
            <a:endParaRPr lang="en-US" dirty="0">
              <a:latin typeface="Arial Black" pitchFamily="34" charset="0"/>
            </a:endParaRPr>
          </a:p>
        </p:txBody>
      </p:sp>
    </p:spTree>
    <p:extLst>
      <p:ext uri="{BB962C8B-B14F-4D97-AF65-F5344CB8AC3E}">
        <p14:creationId xmlns:p14="http://schemas.microsoft.com/office/powerpoint/2010/main" val="383234308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a:solidFill>
            <a:srgbClr val="FFFF00">
              <a:alpha val="56000"/>
            </a:srgbClr>
          </a:solidFill>
        </p:spPr>
        <p:txBody>
          <a:bodyPr/>
          <a:lstStyle/>
          <a:p>
            <a:r>
              <a:rPr lang="en-US" dirty="0" smtClean="0">
                <a:latin typeface="Arial Black" pitchFamily="34" charset="0"/>
              </a:rPr>
              <a:t>You are an animal.</a:t>
            </a:r>
          </a:p>
          <a:p>
            <a:endParaRPr lang="en-US" dirty="0"/>
          </a:p>
          <a:p>
            <a:endParaRPr lang="en-US" dirty="0" smtClean="0"/>
          </a:p>
          <a:p>
            <a:endParaRPr lang="en-US" dirty="0"/>
          </a:p>
          <a:p>
            <a:endParaRPr lang="en-US" dirty="0" smtClean="0">
              <a:latin typeface="Arial Black" pitchFamily="34" charset="0"/>
            </a:endParaRPr>
          </a:p>
          <a:p>
            <a:r>
              <a:rPr lang="en-US" dirty="0" smtClean="0">
                <a:latin typeface="Arial Black" pitchFamily="34" charset="0"/>
              </a:rPr>
              <a:t>An elodea is a plant</a:t>
            </a:r>
            <a:r>
              <a:rPr lang="en-US" dirty="0" smtClean="0"/>
              <a:t>.</a:t>
            </a:r>
            <a:endParaRPr lang="en-US" dirty="0"/>
          </a:p>
        </p:txBody>
      </p:sp>
      <p:pic>
        <p:nvPicPr>
          <p:cNvPr id="3074" name="Picture 2" descr="C:\Documents and Settings\LLEET\Local Settings\Temporary Internet Files\Content.IE5\YDS963K5\MC900435201[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799" y="762645"/>
            <a:ext cx="1176123" cy="2535879"/>
          </a:xfrm>
          <a:prstGeom prst="rect">
            <a:avLst/>
          </a:prstGeom>
          <a:noFill/>
          <a:extLst>
            <a:ext uri="{909E8E84-426E-40dd-AFC4-6F175D3DCCD1}">
              <a14:hiddenFill xmlns:a14="http://schemas.microsoft.com/office/drawing/2010/main">
                <a:solidFill>
                  <a:srgbClr val="FFFFFF"/>
                </a:solidFill>
              </a14:hiddenFill>
            </a:ext>
          </a:extLst>
        </p:spPr>
      </p:pic>
      <p:sp>
        <p:nvSpPr>
          <p:cNvPr id="4" name="Bent-Up Arrow 3"/>
          <p:cNvSpPr/>
          <p:nvPr/>
        </p:nvSpPr>
        <p:spPr>
          <a:xfrm rot="5400000">
            <a:off x="3733800" y="1382885"/>
            <a:ext cx="1447800" cy="12954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Bent-Up Arrow 7"/>
          <p:cNvSpPr/>
          <p:nvPr/>
        </p:nvSpPr>
        <p:spPr>
          <a:xfrm rot="5400000">
            <a:off x="3733800" y="4267200"/>
            <a:ext cx="1447800" cy="12954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stretch>
            <a:fillRect/>
          </a:stretch>
        </p:blipFill>
        <p:spPr>
          <a:xfrm>
            <a:off x="5791200" y="3581400"/>
            <a:ext cx="1781517" cy="2387600"/>
          </a:xfrm>
          <a:prstGeom prst="rect">
            <a:avLst/>
          </a:prstGeom>
        </p:spPr>
      </p:pic>
    </p:spTree>
    <p:extLst>
      <p:ext uri="{BB962C8B-B14F-4D97-AF65-F5344CB8AC3E}">
        <p14:creationId xmlns:p14="http://schemas.microsoft.com/office/powerpoint/2010/main" val="53062737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4" name="Title 1"/>
          <p:cNvSpPr txBox="1">
            <a:spLocks/>
          </p:cNvSpPr>
          <p:nvPr/>
        </p:nvSpPr>
        <p:spPr>
          <a:xfrm>
            <a:off x="228600" y="381000"/>
            <a:ext cx="8610600" cy="27432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Prepare your own slides:</a:t>
            </a:r>
          </a:p>
          <a:p>
            <a:endParaRPr lang="en-US" sz="1100" dirty="0" smtClean="0">
              <a:latin typeface="Arial Black" pitchFamily="34" charset="0"/>
            </a:endParaRPr>
          </a:p>
          <a:p>
            <a:pPr marL="571500" indent="-571500">
              <a:buFont typeface="Arial"/>
              <a:buChar char="•"/>
            </a:pPr>
            <a:r>
              <a:rPr lang="en-US" sz="4100" dirty="0">
                <a:latin typeface="Arial Black" pitchFamily="34" charset="0"/>
              </a:rPr>
              <a:t>P</a:t>
            </a:r>
            <a:r>
              <a:rPr lang="en-US" sz="4100" dirty="0" smtClean="0">
                <a:latin typeface="Arial Black" pitchFamily="34" charset="0"/>
              </a:rPr>
              <a:t>lant = </a:t>
            </a:r>
            <a:r>
              <a:rPr lang="en-US" sz="4100" dirty="0">
                <a:latin typeface="Arial Black" pitchFamily="34" charset="0"/>
              </a:rPr>
              <a:t>E</a:t>
            </a:r>
            <a:r>
              <a:rPr lang="en-US" sz="4100" dirty="0" smtClean="0">
                <a:latin typeface="Arial Black" pitchFamily="34" charset="0"/>
              </a:rPr>
              <a:t>lodea cells </a:t>
            </a:r>
            <a:endParaRPr lang="en-US" sz="3700" dirty="0" smtClean="0">
              <a:latin typeface="Arial Black" pitchFamily="34" charset="0"/>
            </a:endParaRPr>
          </a:p>
          <a:p>
            <a:pPr marL="571500" indent="-571500">
              <a:buFont typeface="Arial"/>
              <a:buChar char="•"/>
            </a:pPr>
            <a:r>
              <a:rPr lang="en-US" sz="4100" dirty="0" smtClean="0">
                <a:latin typeface="Arial Black" pitchFamily="34" charset="0"/>
              </a:rPr>
              <a:t>Animal = YOUR cheek cells! </a:t>
            </a:r>
          </a:p>
        </p:txBody>
      </p:sp>
      <p:sp>
        <p:nvSpPr>
          <p:cNvPr id="3" name="Title 1"/>
          <p:cNvSpPr txBox="1">
            <a:spLocks/>
          </p:cNvSpPr>
          <p:nvPr/>
        </p:nvSpPr>
        <p:spPr>
          <a:xfrm>
            <a:off x="1066800" y="3505200"/>
            <a:ext cx="7239000" cy="22098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Arial Black" pitchFamily="34" charset="0"/>
              </a:rPr>
              <a:t>Draw what you see in the correct circle! </a:t>
            </a:r>
            <a:endParaRPr lang="en-US" sz="3300" dirty="0">
              <a:latin typeface="Arial Black" pitchFamily="34" charset="0"/>
            </a:endParaRPr>
          </a:p>
        </p:txBody>
      </p:sp>
    </p:spTree>
    <p:extLst>
      <p:ext uri="{BB962C8B-B14F-4D97-AF65-F5344CB8AC3E}">
        <p14:creationId xmlns:p14="http://schemas.microsoft.com/office/powerpoint/2010/main" val="9744619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extBox 1"/>
          <p:cNvSpPr txBox="1"/>
          <p:nvPr/>
        </p:nvSpPr>
        <p:spPr>
          <a:xfrm>
            <a:off x="6224981" y="2667000"/>
            <a:ext cx="2895600" cy="1077218"/>
          </a:xfrm>
          <a:prstGeom prst="rect">
            <a:avLst/>
          </a:prstGeom>
          <a:solidFill>
            <a:srgbClr val="FFFF00">
              <a:alpha val="70000"/>
            </a:srgbClr>
          </a:solidFill>
        </p:spPr>
        <p:txBody>
          <a:bodyPr wrap="square" rtlCol="0">
            <a:spAutoFit/>
          </a:bodyPr>
          <a:lstStyle/>
          <a:p>
            <a:pPr algn="ctr"/>
            <a:r>
              <a:rPr lang="en-US" sz="3200" b="1" dirty="0" smtClean="0">
                <a:solidFill>
                  <a:prstClr val="black"/>
                </a:solidFill>
                <a:latin typeface="Arial" pitchFamily="34" charset="0"/>
                <a:cs typeface="Arial" pitchFamily="34" charset="0"/>
              </a:rPr>
              <a:t>Plant Cells</a:t>
            </a:r>
          </a:p>
          <a:p>
            <a:pPr algn="ctr"/>
            <a:r>
              <a:rPr lang="en-US" sz="3200" b="1" dirty="0" smtClean="0">
                <a:solidFill>
                  <a:prstClr val="black"/>
                </a:solidFill>
                <a:latin typeface="Arial" pitchFamily="34" charset="0"/>
                <a:cs typeface="Arial" pitchFamily="34" charset="0"/>
              </a:rPr>
              <a:t>(Elodea)</a:t>
            </a:r>
            <a:endParaRPr lang="en-US" sz="3200" b="1" dirty="0">
              <a:solidFill>
                <a:prstClr val="black"/>
              </a:solidFill>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0" y="1447800"/>
            <a:ext cx="6385972" cy="4343400"/>
          </a:xfrm>
          <a:prstGeom prst="rect">
            <a:avLst/>
          </a:prstGeom>
        </p:spPr>
      </p:pic>
    </p:spTree>
    <p:extLst>
      <p:ext uri="{BB962C8B-B14F-4D97-AF65-F5344CB8AC3E}">
        <p14:creationId xmlns:p14="http://schemas.microsoft.com/office/powerpoint/2010/main" val="9734197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Oval 5"/>
          <p:cNvSpPr>
            <a:spLocks noChangeArrowheads="1"/>
          </p:cNvSpPr>
          <p:nvPr/>
        </p:nvSpPr>
        <p:spPr bwMode="auto">
          <a:xfrm>
            <a:off x="228600" y="1284849"/>
            <a:ext cx="4953000" cy="4724400"/>
          </a:xfrm>
          <a:prstGeom prst="ellipse">
            <a:avLst/>
          </a:prstGeom>
          <a:blipFill>
            <a:blip r:embed="rId3"/>
            <a:stretch>
              <a:fillRect/>
            </a:stretch>
          </a:blipFill>
          <a:ln w="12700">
            <a:solidFill>
              <a:schemeClr val="tx1"/>
            </a:solidFill>
            <a:round/>
            <a:headEnd type="none" w="sm" len="sm"/>
            <a:tailEnd type="none" w="sm" len="sm"/>
          </a:ln>
          <a:effectLst/>
        </p:spPr>
        <p:txBody>
          <a:bodyPr wrap="none" anchor="ctr"/>
          <a:lstStyle/>
          <a:p>
            <a:endParaRPr lang="en-US">
              <a:solidFill>
                <a:prstClr val="black"/>
              </a:solidFill>
              <a:latin typeface="Calibri"/>
            </a:endParaRPr>
          </a:p>
        </p:txBody>
      </p:sp>
      <p:sp>
        <p:nvSpPr>
          <p:cNvPr id="6" name="TextBox 5"/>
          <p:cNvSpPr txBox="1"/>
          <p:nvPr/>
        </p:nvSpPr>
        <p:spPr>
          <a:xfrm>
            <a:off x="5486400" y="2702168"/>
            <a:ext cx="3352800" cy="1077218"/>
          </a:xfrm>
          <a:prstGeom prst="rect">
            <a:avLst/>
          </a:prstGeom>
          <a:solidFill>
            <a:srgbClr val="FFFF00">
              <a:alpha val="70000"/>
            </a:srgbClr>
          </a:solidFill>
        </p:spPr>
        <p:txBody>
          <a:bodyPr wrap="square" rtlCol="0">
            <a:spAutoFit/>
          </a:bodyPr>
          <a:lstStyle/>
          <a:p>
            <a:pPr algn="ctr"/>
            <a:r>
              <a:rPr lang="en-US" sz="3200" b="1" dirty="0" smtClean="0">
                <a:solidFill>
                  <a:prstClr val="black"/>
                </a:solidFill>
                <a:latin typeface="Arial" pitchFamily="34" charset="0"/>
                <a:cs typeface="Arial" pitchFamily="34" charset="0"/>
              </a:rPr>
              <a:t>Animal Cells</a:t>
            </a:r>
          </a:p>
          <a:p>
            <a:pPr algn="ctr"/>
            <a:r>
              <a:rPr lang="en-US" sz="3200" b="1" dirty="0" smtClean="0">
                <a:solidFill>
                  <a:prstClr val="black"/>
                </a:solidFill>
                <a:latin typeface="Arial" pitchFamily="34" charset="0"/>
                <a:cs typeface="Arial" pitchFamily="34" charset="0"/>
              </a:rPr>
              <a:t>(Human Cheek)</a:t>
            </a:r>
            <a:endParaRPr lang="en-US" sz="32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27809653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targazerpuj.files.wordpress.com/2010/11/crime-sce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8197"/>
            <a:ext cx="9760436" cy="69889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781800" y="2856249"/>
            <a:ext cx="2461146" cy="584775"/>
          </a:xfrm>
          <a:prstGeom prst="rect">
            <a:avLst/>
          </a:prstGeom>
          <a:solidFill>
            <a:srgbClr val="FFFF00"/>
          </a:solidFill>
        </p:spPr>
        <p:txBody>
          <a:bodyPr wrap="square" rtlCol="0">
            <a:spAutoFit/>
          </a:bodyPr>
          <a:lstStyle/>
          <a:p>
            <a:pPr algn="ctr"/>
            <a:r>
              <a:rPr lang="en-US" sz="3200" dirty="0" smtClean="0">
                <a:solidFill>
                  <a:prstClr val="black"/>
                </a:solidFill>
                <a:latin typeface="Arial Black" pitchFamily="34" charset="0"/>
              </a:rPr>
              <a:t>Day 1</a:t>
            </a:r>
            <a:endParaRPr lang="en-US" sz="3200" dirty="0">
              <a:solidFill>
                <a:prstClr val="black"/>
              </a:solidFill>
              <a:latin typeface="Arial Black" pitchFamily="34" charset="0"/>
            </a:endParaRPr>
          </a:p>
        </p:txBody>
      </p:sp>
    </p:spTree>
    <p:extLst>
      <p:ext uri="{BB962C8B-B14F-4D97-AF65-F5344CB8AC3E}">
        <p14:creationId xmlns:p14="http://schemas.microsoft.com/office/powerpoint/2010/main" val="18673389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situation</a:t>
            </a:r>
            <a:endParaRPr lang="en-US" dirty="0"/>
          </a:p>
        </p:txBody>
      </p:sp>
      <p:pic>
        <p:nvPicPr>
          <p:cNvPr id="4" name="Picture 2" descr="http://stargazerpuj.files.wordpress.com/2010/11/crime-scene.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80000" contrast="-70000"/>
                    </a14:imgEffect>
                  </a14:imgLayer>
                </a14:imgProps>
              </a:ext>
              <a:ext uri="{28A0092B-C50C-407E-A947-70E740481C1C}">
                <a14:useLocalDpi xmlns:a14="http://schemas.microsoft.com/office/drawing/2010/main" val="0"/>
              </a:ext>
            </a:extLst>
          </a:blip>
          <a:srcRect/>
          <a:stretch>
            <a:fillRect/>
          </a:stretch>
        </p:blipFill>
        <p:spPr bwMode="auto">
          <a:xfrm>
            <a:off x="-152400" y="-18197"/>
            <a:ext cx="9760436" cy="6988957"/>
          </a:xfrm>
          <a:prstGeom prst="rect">
            <a:avLst/>
          </a:prstGeom>
          <a:noFill/>
          <a:effectLst>
            <a:glow rad="127000">
              <a:schemeClr val="accent1">
                <a:alpha val="11000"/>
              </a:schemeClr>
            </a:glow>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09600" y="1600200"/>
            <a:ext cx="8229600" cy="4267199"/>
          </a:xfrm>
          <a:solidFill>
            <a:srgbClr val="FFFF00">
              <a:alpha val="55000"/>
            </a:srgbClr>
          </a:solidFill>
        </p:spPr>
        <p:txBody>
          <a:bodyPr>
            <a:normAutofit fontScale="92500" lnSpcReduction="20000"/>
          </a:bodyPr>
          <a:lstStyle/>
          <a:p>
            <a:r>
              <a:rPr lang="en-US" dirty="0" smtClean="0">
                <a:latin typeface="Arial Black" pitchFamily="34" charset="0"/>
              </a:rPr>
              <a:t>Police contacted the administration of Westwood Middle School early this morning.  A dead body was found in the field behind our school.</a:t>
            </a:r>
          </a:p>
          <a:p>
            <a:endParaRPr lang="en-US" dirty="0" smtClean="0">
              <a:latin typeface="Arial Black" pitchFamily="34" charset="0"/>
            </a:endParaRPr>
          </a:p>
          <a:p>
            <a:r>
              <a:rPr lang="en-US" dirty="0" smtClean="0">
                <a:latin typeface="Arial Black" pitchFamily="34" charset="0"/>
              </a:rPr>
              <a:t>Investigators think it was murder and due to budget problems (thanks to the government shutdown), they are asking for our cooperation to help solve the crime.  </a:t>
            </a:r>
            <a:endParaRPr lang="en-US" dirty="0">
              <a:latin typeface="Arial Black" pitchFamily="34" charset="0"/>
            </a:endParaRPr>
          </a:p>
        </p:txBody>
      </p:sp>
      <p:sp>
        <p:nvSpPr>
          <p:cNvPr id="5" name="Title 1"/>
          <p:cNvSpPr txBox="1">
            <a:spLocks/>
          </p:cNvSpPr>
          <p:nvPr/>
        </p:nvSpPr>
        <p:spPr>
          <a:xfrm>
            <a:off x="609600" y="304800"/>
            <a:ext cx="8229600" cy="11430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latin typeface="Arial Black" pitchFamily="34" charset="0"/>
              </a:rPr>
              <a:t>The Situation</a:t>
            </a:r>
            <a:endParaRPr lang="en-US" dirty="0">
              <a:solidFill>
                <a:prstClr val="black"/>
              </a:solidFill>
              <a:latin typeface="Arial Black" pitchFamily="34" charset="0"/>
            </a:endParaRPr>
          </a:p>
        </p:txBody>
      </p:sp>
    </p:spTree>
    <p:extLst>
      <p:ext uri="{BB962C8B-B14F-4D97-AF65-F5344CB8AC3E}">
        <p14:creationId xmlns:p14="http://schemas.microsoft.com/office/powerpoint/2010/main" val="29112879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situation</a:t>
            </a:r>
            <a:endParaRPr lang="en-US" dirty="0"/>
          </a:p>
        </p:txBody>
      </p:sp>
      <p:pic>
        <p:nvPicPr>
          <p:cNvPr id="4" name="Picture 2" descr="http://stargazerpuj.files.wordpress.com/2010/11/crime-scene.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80000" contrast="-70000"/>
                    </a14:imgEffect>
                  </a14:imgLayer>
                </a14:imgProps>
              </a:ext>
              <a:ext uri="{28A0092B-C50C-407E-A947-70E740481C1C}">
                <a14:useLocalDpi xmlns:a14="http://schemas.microsoft.com/office/drawing/2010/main" val="0"/>
              </a:ext>
            </a:extLst>
          </a:blip>
          <a:srcRect/>
          <a:stretch>
            <a:fillRect/>
          </a:stretch>
        </p:blipFill>
        <p:spPr bwMode="auto">
          <a:xfrm>
            <a:off x="-152400" y="-54757"/>
            <a:ext cx="9760436" cy="6988957"/>
          </a:xfrm>
          <a:prstGeom prst="rect">
            <a:avLst/>
          </a:prstGeom>
          <a:noFill/>
          <a:effectLst>
            <a:glow rad="127000">
              <a:schemeClr val="accent1">
                <a:alpha val="11000"/>
              </a:schemeClr>
            </a:glow>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09600" y="1828800"/>
            <a:ext cx="8229600" cy="3886199"/>
          </a:xfrm>
          <a:solidFill>
            <a:srgbClr val="FFFF00">
              <a:alpha val="55000"/>
            </a:srgbClr>
          </a:solidFill>
        </p:spPr>
        <p:txBody>
          <a:bodyPr>
            <a:normAutofit fontScale="92500" lnSpcReduction="10000"/>
          </a:bodyPr>
          <a:lstStyle/>
          <a:p>
            <a:r>
              <a:rPr lang="en-US" dirty="0" smtClean="0">
                <a:latin typeface="Arial Black" pitchFamily="34" charset="0"/>
              </a:rPr>
              <a:t>“ We found no external marks on the body, suggesting no physical trauma.  We did, however, recover some unique cells from inside the body that have been saved for analysis.  Before we can determine what exactly they are, we need to decide whether or not they belong to a plant or animal species.”</a:t>
            </a:r>
            <a:endParaRPr lang="en-US" dirty="0">
              <a:latin typeface="Arial Black" pitchFamily="34" charset="0"/>
            </a:endParaRPr>
          </a:p>
        </p:txBody>
      </p:sp>
      <p:sp>
        <p:nvSpPr>
          <p:cNvPr id="5" name="Title 1"/>
          <p:cNvSpPr txBox="1">
            <a:spLocks/>
          </p:cNvSpPr>
          <p:nvPr/>
        </p:nvSpPr>
        <p:spPr>
          <a:xfrm>
            <a:off x="609600" y="381000"/>
            <a:ext cx="8229600" cy="1143000"/>
          </a:xfrm>
          <a:prstGeom prst="rect">
            <a:avLst/>
          </a:prstGeom>
          <a:solidFill>
            <a:srgbClr val="FFFF00">
              <a:alpha val="54000"/>
            </a:srgbClr>
          </a:solidFill>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prstClr val="black"/>
                </a:solidFill>
                <a:latin typeface="Arial Black" pitchFamily="34" charset="0"/>
              </a:rPr>
              <a:t>M</a:t>
            </a:r>
            <a:r>
              <a:rPr lang="en-US" dirty="0" smtClean="0">
                <a:solidFill>
                  <a:prstClr val="black"/>
                </a:solidFill>
                <a:latin typeface="Arial Black" pitchFamily="34" charset="0"/>
              </a:rPr>
              <a:t>edical Examiner’s Statement</a:t>
            </a:r>
            <a:endParaRPr lang="en-US" dirty="0">
              <a:solidFill>
                <a:prstClr val="black"/>
              </a:solidFill>
              <a:latin typeface="Arial Black" pitchFamily="34" charset="0"/>
            </a:endParaRPr>
          </a:p>
        </p:txBody>
      </p:sp>
    </p:spTree>
    <p:extLst>
      <p:ext uri="{BB962C8B-B14F-4D97-AF65-F5344CB8AC3E}">
        <p14:creationId xmlns:p14="http://schemas.microsoft.com/office/powerpoint/2010/main" val="81811719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situation</a:t>
            </a:r>
            <a:endParaRPr lang="en-US" dirty="0"/>
          </a:p>
        </p:txBody>
      </p:sp>
      <p:pic>
        <p:nvPicPr>
          <p:cNvPr id="4" name="Picture 2" descr="http://stargazerpuj.files.wordpress.com/2010/11/crime-scene.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80000" contrast="-70000"/>
                    </a14:imgEffect>
                  </a14:imgLayer>
                </a14:imgProps>
              </a:ext>
              <a:ext uri="{28A0092B-C50C-407E-A947-70E740481C1C}">
                <a14:useLocalDpi xmlns:a14="http://schemas.microsoft.com/office/drawing/2010/main" val="0"/>
              </a:ext>
            </a:extLst>
          </a:blip>
          <a:srcRect/>
          <a:stretch>
            <a:fillRect/>
          </a:stretch>
        </p:blipFill>
        <p:spPr bwMode="auto">
          <a:xfrm>
            <a:off x="-152400" y="-18197"/>
            <a:ext cx="9760436" cy="6988957"/>
          </a:xfrm>
          <a:prstGeom prst="rect">
            <a:avLst/>
          </a:prstGeom>
          <a:noFill/>
          <a:effectLst>
            <a:glow rad="127000">
              <a:schemeClr val="accent1">
                <a:alpha val="11000"/>
              </a:schemeClr>
            </a:glow>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033827" y="2286000"/>
            <a:ext cx="7387982" cy="2819400"/>
          </a:xfrm>
          <a:solidFill>
            <a:srgbClr val="FFFF00">
              <a:alpha val="55000"/>
            </a:srgbClr>
          </a:solidFill>
        </p:spPr>
        <p:txBody>
          <a:bodyPr>
            <a:normAutofit/>
          </a:bodyPr>
          <a:lstStyle/>
          <a:p>
            <a:r>
              <a:rPr lang="en-US" dirty="0" smtClean="0">
                <a:latin typeface="Arial Black" pitchFamily="34" charset="0"/>
              </a:rPr>
              <a:t>In order for you to be of assistance to the police department, you need to learn more about cells, and the differences between them.</a:t>
            </a:r>
            <a:endParaRPr lang="en-US" dirty="0">
              <a:latin typeface="Arial Black" pitchFamily="34" charset="0"/>
            </a:endParaRPr>
          </a:p>
        </p:txBody>
      </p:sp>
      <p:sp>
        <p:nvSpPr>
          <p:cNvPr id="5" name="Title 1"/>
          <p:cNvSpPr txBox="1">
            <a:spLocks/>
          </p:cNvSpPr>
          <p:nvPr/>
        </p:nvSpPr>
        <p:spPr>
          <a:xfrm>
            <a:off x="879718" y="427038"/>
            <a:ext cx="7696200" cy="1143000"/>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latin typeface="Arial Black" pitchFamily="34" charset="0"/>
              </a:rPr>
              <a:t>Research</a:t>
            </a:r>
            <a:endParaRPr lang="en-US" dirty="0">
              <a:solidFill>
                <a:prstClr val="black"/>
              </a:solidFill>
              <a:latin typeface="Arial Black" pitchFamily="34" charset="0"/>
            </a:endParaRPr>
          </a:p>
        </p:txBody>
      </p:sp>
      <p:pic>
        <p:nvPicPr>
          <p:cNvPr id="2050" name="Picture 2" descr="C:\Documents and Settings\LLEET\Local Settings\Temporary Internet Files\Content.IE5\2POPSRYP\MC900434852[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4494260"/>
            <a:ext cx="2476500" cy="247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65013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latin typeface="Arial Black" pitchFamily="34" charset="0"/>
              </a:rPr>
              <a:t/>
            </a:r>
            <a:br>
              <a:rPr lang="en-US" dirty="0" smtClean="0">
                <a:latin typeface="Arial Black" pitchFamily="34" charset="0"/>
              </a:rPr>
            </a:br>
            <a:endParaRPr lang="en-US" dirty="0"/>
          </a:p>
        </p:txBody>
      </p:sp>
      <p:sp>
        <p:nvSpPr>
          <p:cNvPr id="6" name="Subtitle 5"/>
          <p:cNvSpPr>
            <a:spLocks noGrp="1"/>
          </p:cNvSpPr>
          <p:nvPr>
            <p:ph type="subTitle" idx="1"/>
          </p:nvPr>
        </p:nvSpPr>
        <p:spPr>
          <a:xfrm>
            <a:off x="838200" y="5181600"/>
            <a:ext cx="7696200" cy="990600"/>
          </a:xfrm>
          <a:solidFill>
            <a:srgbClr val="FFFF00">
              <a:alpha val="55000"/>
            </a:srgbClr>
          </a:solidFill>
        </p:spPr>
        <p:txBody>
          <a:bodyPr>
            <a:normAutofit lnSpcReduction="10000"/>
          </a:bodyPr>
          <a:lstStyle/>
          <a:p>
            <a:r>
              <a:rPr lang="en-US" sz="2400" dirty="0" smtClean="0">
                <a:solidFill>
                  <a:schemeClr val="tx1"/>
                </a:solidFill>
                <a:latin typeface="Arial Black" pitchFamily="34" charset="0"/>
              </a:rPr>
              <a:t>You will look at ALL of the slides eventually,</a:t>
            </a:r>
          </a:p>
          <a:p>
            <a:r>
              <a:rPr lang="en-US" u="sng" dirty="0">
                <a:solidFill>
                  <a:schemeClr val="tx1"/>
                </a:solidFill>
                <a:latin typeface="Arial Black" pitchFamily="34" charset="0"/>
              </a:rPr>
              <a:t>b</a:t>
            </a:r>
            <a:r>
              <a:rPr lang="en-US" u="sng" dirty="0" smtClean="0">
                <a:solidFill>
                  <a:schemeClr val="tx1"/>
                </a:solidFill>
                <a:latin typeface="Arial Black" pitchFamily="34" charset="0"/>
              </a:rPr>
              <a:t>ut only 6 today</a:t>
            </a:r>
            <a:r>
              <a:rPr lang="en-US" dirty="0" smtClean="0">
                <a:solidFill>
                  <a:schemeClr val="tx1"/>
                </a:solidFill>
                <a:latin typeface="Arial Black" pitchFamily="34" charset="0"/>
              </a:rPr>
              <a:t>.</a:t>
            </a:r>
            <a:endParaRPr lang="en-US" dirty="0">
              <a:solidFill>
                <a:schemeClr val="tx1"/>
              </a:solidFill>
              <a:latin typeface="Arial Black" pitchFamily="34" charset="0"/>
            </a:endParaRPr>
          </a:p>
        </p:txBody>
      </p:sp>
      <p:sp>
        <p:nvSpPr>
          <p:cNvPr id="5" name="Title 1"/>
          <p:cNvSpPr txBox="1">
            <a:spLocks/>
          </p:cNvSpPr>
          <p:nvPr/>
        </p:nvSpPr>
        <p:spPr>
          <a:xfrm>
            <a:off x="457200" y="427038"/>
            <a:ext cx="8229600" cy="1858962"/>
          </a:xfrm>
          <a:prstGeom prst="rect">
            <a:avLst/>
          </a:prstGeom>
          <a:solidFill>
            <a:srgbClr val="FFFF00">
              <a:alpha val="54000"/>
            </a:srgbClr>
          </a:solidFill>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latin typeface="Arial Black" pitchFamily="34" charset="0"/>
              </a:rPr>
              <a:t>To learn more, you will use the classroom microscopes to view slides of different cells.</a:t>
            </a:r>
            <a:endParaRPr lang="en-US" dirty="0">
              <a:solidFill>
                <a:prstClr val="black"/>
              </a:solidFill>
              <a:latin typeface="Arial Black" pitchFamily="34" charset="0"/>
            </a:endParaRPr>
          </a:p>
        </p:txBody>
      </p:sp>
      <p:pic>
        <p:nvPicPr>
          <p:cNvPr id="1026" name="Picture 2" descr="C:\Users\Corey Leet\AppData\Local\Microsoft\Windows\Temporary Internet Files\Content.IE5\6ZUX2ITW\MC90023807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2743200"/>
            <a:ext cx="2412750" cy="1863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5968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latin typeface="Arial Black" pitchFamily="34" charset="0"/>
              </a:rPr>
              <a:t/>
            </a:r>
            <a:br>
              <a:rPr lang="en-US" dirty="0" smtClean="0">
                <a:latin typeface="Arial Black" pitchFamily="34" charset="0"/>
              </a:rPr>
            </a:br>
            <a:endParaRPr lang="en-US" dirty="0"/>
          </a:p>
        </p:txBody>
      </p:sp>
      <p:sp>
        <p:nvSpPr>
          <p:cNvPr id="6" name="Subtitle 5"/>
          <p:cNvSpPr>
            <a:spLocks noGrp="1"/>
          </p:cNvSpPr>
          <p:nvPr>
            <p:ph type="subTitle" idx="1"/>
          </p:nvPr>
        </p:nvSpPr>
        <p:spPr>
          <a:xfrm>
            <a:off x="838200" y="2514600"/>
            <a:ext cx="7696200" cy="3733800"/>
          </a:xfrm>
          <a:solidFill>
            <a:srgbClr val="FFFF00">
              <a:alpha val="55000"/>
            </a:srgbClr>
          </a:solidFill>
        </p:spPr>
        <p:txBody>
          <a:bodyPr>
            <a:normAutofit/>
          </a:bodyPr>
          <a:lstStyle/>
          <a:p>
            <a:r>
              <a:rPr lang="en-US" dirty="0" smtClean="0">
                <a:solidFill>
                  <a:schemeClr val="tx1"/>
                </a:solidFill>
                <a:latin typeface="Arial Black" pitchFamily="34" charset="0"/>
              </a:rPr>
              <a:t>Take your time to </a:t>
            </a:r>
            <a:r>
              <a:rPr lang="en-US" u="sng" dirty="0" smtClean="0">
                <a:solidFill>
                  <a:schemeClr val="tx1"/>
                </a:solidFill>
                <a:latin typeface="Arial Black" pitchFamily="34" charset="0"/>
              </a:rPr>
              <a:t>carefully</a:t>
            </a:r>
            <a:r>
              <a:rPr lang="en-US" dirty="0" smtClean="0">
                <a:solidFill>
                  <a:schemeClr val="tx1"/>
                </a:solidFill>
                <a:latin typeface="Arial Black" pitchFamily="34" charset="0"/>
              </a:rPr>
              <a:t> draw exactly what you see.</a:t>
            </a:r>
          </a:p>
          <a:p>
            <a:endParaRPr lang="en-US" dirty="0" smtClean="0">
              <a:solidFill>
                <a:schemeClr val="tx1"/>
              </a:solidFill>
              <a:latin typeface="Arial Black" pitchFamily="34" charset="0"/>
            </a:endParaRPr>
          </a:p>
          <a:p>
            <a:r>
              <a:rPr lang="en-US" dirty="0">
                <a:solidFill>
                  <a:schemeClr val="tx1"/>
                </a:solidFill>
                <a:latin typeface="Arial Black"/>
                <a:cs typeface="Arial Black"/>
              </a:rPr>
              <a:t>Use the highlighter tool for more variety of shades</a:t>
            </a:r>
            <a:r>
              <a:rPr lang="en-US" dirty="0" smtClean="0">
                <a:solidFill>
                  <a:schemeClr val="tx1"/>
                </a:solidFill>
                <a:latin typeface="Arial Black"/>
                <a:cs typeface="Arial Black"/>
              </a:rPr>
              <a:t>.</a:t>
            </a:r>
          </a:p>
        </p:txBody>
      </p:sp>
      <p:sp>
        <p:nvSpPr>
          <p:cNvPr id="5" name="Title 1"/>
          <p:cNvSpPr txBox="1">
            <a:spLocks/>
          </p:cNvSpPr>
          <p:nvPr/>
        </p:nvSpPr>
        <p:spPr>
          <a:xfrm>
            <a:off x="457200" y="427038"/>
            <a:ext cx="8229600" cy="1630362"/>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latin typeface="Arial Black" pitchFamily="34" charset="0"/>
              </a:rPr>
              <a:t>Today, you will look for 4 minutes at 6 slides.</a:t>
            </a:r>
            <a:endParaRPr lang="en-US" dirty="0">
              <a:solidFill>
                <a:prstClr val="black"/>
              </a:solidFill>
              <a:latin typeface="Arial Black" pitchFamily="34" charset="0"/>
            </a:endParaRPr>
          </a:p>
        </p:txBody>
      </p:sp>
    </p:spTree>
    <p:extLst>
      <p:ext uri="{BB962C8B-B14F-4D97-AF65-F5344CB8AC3E}">
        <p14:creationId xmlns:p14="http://schemas.microsoft.com/office/powerpoint/2010/main" val="198042592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latin typeface="Arial Black" pitchFamily="34" charset="0"/>
              </a:rPr>
              <a:t/>
            </a:r>
            <a:br>
              <a:rPr lang="en-US" dirty="0" smtClean="0">
                <a:latin typeface="Arial Black" pitchFamily="34" charset="0"/>
              </a:rPr>
            </a:br>
            <a:endParaRPr lang="en-US" dirty="0"/>
          </a:p>
        </p:txBody>
      </p:sp>
      <p:sp>
        <p:nvSpPr>
          <p:cNvPr id="6" name="Subtitle 5"/>
          <p:cNvSpPr>
            <a:spLocks noGrp="1"/>
          </p:cNvSpPr>
          <p:nvPr>
            <p:ph type="subTitle" idx="1"/>
          </p:nvPr>
        </p:nvSpPr>
        <p:spPr>
          <a:xfrm>
            <a:off x="838200" y="2514600"/>
            <a:ext cx="7696200" cy="3733800"/>
          </a:xfrm>
          <a:solidFill>
            <a:srgbClr val="FFFF00">
              <a:alpha val="55000"/>
            </a:srgbClr>
          </a:solidFill>
        </p:spPr>
        <p:txBody>
          <a:bodyPr>
            <a:normAutofit/>
          </a:bodyPr>
          <a:lstStyle/>
          <a:p>
            <a:r>
              <a:rPr lang="en-US" dirty="0" smtClean="0">
                <a:solidFill>
                  <a:schemeClr val="tx1"/>
                </a:solidFill>
                <a:latin typeface="Arial Black"/>
                <a:cs typeface="Arial Black"/>
              </a:rPr>
              <a:t>Please do NOT touch </a:t>
            </a:r>
            <a:r>
              <a:rPr lang="en-US" u="sng" dirty="0" smtClean="0">
                <a:solidFill>
                  <a:schemeClr val="tx1"/>
                </a:solidFill>
                <a:latin typeface="Arial Black"/>
                <a:cs typeface="Arial Black"/>
              </a:rPr>
              <a:t>anything</a:t>
            </a:r>
            <a:r>
              <a:rPr lang="en-US" dirty="0" smtClean="0">
                <a:solidFill>
                  <a:schemeClr val="tx1"/>
                </a:solidFill>
                <a:latin typeface="Arial Black"/>
                <a:cs typeface="Arial Black"/>
              </a:rPr>
              <a:t> on the microscope.</a:t>
            </a:r>
          </a:p>
          <a:p>
            <a:endParaRPr lang="en-US" dirty="0">
              <a:solidFill>
                <a:schemeClr val="tx1"/>
              </a:solidFill>
              <a:latin typeface="Arial Black"/>
              <a:cs typeface="Arial Black"/>
            </a:endParaRPr>
          </a:p>
          <a:p>
            <a:r>
              <a:rPr lang="en-US" dirty="0" smtClean="0">
                <a:solidFill>
                  <a:schemeClr val="tx1"/>
                </a:solidFill>
                <a:latin typeface="Arial Black"/>
                <a:cs typeface="Arial Black"/>
              </a:rPr>
              <a:t>The slides have been set up in a certain way, and you will ruin it for us all if you adjust them! </a:t>
            </a:r>
            <a:r>
              <a:rPr lang="en-US" dirty="0" smtClean="0">
                <a:solidFill>
                  <a:schemeClr val="tx1"/>
                </a:solidFill>
                <a:latin typeface="Arial Black"/>
                <a:cs typeface="Arial Black"/>
                <a:sym typeface="Wingdings"/>
              </a:rPr>
              <a:t></a:t>
            </a:r>
            <a:endParaRPr lang="en-US" dirty="0">
              <a:solidFill>
                <a:schemeClr val="tx1"/>
              </a:solidFill>
              <a:latin typeface="Arial Black"/>
              <a:cs typeface="Arial Black"/>
            </a:endParaRPr>
          </a:p>
        </p:txBody>
      </p:sp>
      <p:sp>
        <p:nvSpPr>
          <p:cNvPr id="5" name="Title 1"/>
          <p:cNvSpPr txBox="1">
            <a:spLocks/>
          </p:cNvSpPr>
          <p:nvPr/>
        </p:nvSpPr>
        <p:spPr>
          <a:xfrm>
            <a:off x="457200" y="427038"/>
            <a:ext cx="8229600" cy="1630362"/>
          </a:xfrm>
          <a:prstGeom prst="rect">
            <a:avLst/>
          </a:prstGeom>
          <a:solidFill>
            <a:srgbClr val="FFFF00">
              <a:alpha val="54000"/>
            </a:srgb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400" dirty="0" smtClean="0">
                <a:solidFill>
                  <a:srgbClr val="FF0000"/>
                </a:solidFill>
                <a:latin typeface="Arial Black" pitchFamily="34" charset="0"/>
              </a:rPr>
              <a:t>WARNING!</a:t>
            </a:r>
            <a:endParaRPr lang="en-US" sz="7400" dirty="0">
              <a:solidFill>
                <a:srgbClr val="FF0000"/>
              </a:solidFill>
              <a:latin typeface="Arial Black" pitchFamily="34" charset="0"/>
            </a:endParaRPr>
          </a:p>
        </p:txBody>
      </p:sp>
    </p:spTree>
    <p:extLst>
      <p:ext uri="{BB962C8B-B14F-4D97-AF65-F5344CB8AC3E}">
        <p14:creationId xmlns:p14="http://schemas.microsoft.com/office/powerpoint/2010/main" val="27029469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3936</TotalTime>
  <Words>586</Words>
  <Application>Microsoft Macintosh PowerPoint</Application>
  <PresentationFormat>On-screen Show (4:3)</PresentationFormat>
  <Paragraphs>122</Paragraphs>
  <Slides>25</Slides>
  <Notes>0</Notes>
  <HiddenSlides>0</HiddenSlides>
  <MMClips>0</MMClips>
  <ScaleCrop>false</ScaleCrop>
  <HeadingPairs>
    <vt:vector size="4" baseType="variant">
      <vt:variant>
        <vt:lpstr>Theme</vt:lpstr>
      </vt:variant>
      <vt:variant>
        <vt:i4>4</vt:i4>
      </vt:variant>
      <vt:variant>
        <vt:lpstr>Slide Titles</vt:lpstr>
      </vt:variant>
      <vt:variant>
        <vt:i4>25</vt:i4>
      </vt:variant>
    </vt:vector>
  </HeadingPairs>
  <TitlesOfParts>
    <vt:vector size="29" baseType="lpstr">
      <vt:lpstr>Office Theme</vt:lpstr>
      <vt:lpstr>1_Office Theme</vt:lpstr>
      <vt:lpstr>2_Office Theme</vt:lpstr>
      <vt:lpstr>4_Office Theme</vt:lpstr>
      <vt:lpstr>Mystery Cells</vt:lpstr>
      <vt:lpstr>Learning Target:   I can identify the differences between plant and animal cells.  </vt:lpstr>
      <vt:lpstr>PowerPoint Presentation</vt:lpstr>
      <vt:lpstr>The situation</vt:lpstr>
      <vt:lpstr>The situation</vt:lpstr>
      <vt:lpstr>The situation</vt:lpstr>
      <vt:lpstr> </vt:lpstr>
      <vt:lpstr> </vt:lpstr>
      <vt:lpstr> </vt:lpstr>
      <vt:lpstr> </vt:lpstr>
      <vt:lpstr> </vt:lpstr>
      <vt:lpstr>PowerPoint Presentation</vt:lpstr>
      <vt:lpstr>PowerPoint Presentation</vt:lpstr>
      <vt:lpstr>PowerPoint Presentation</vt:lpstr>
      <vt:lpstr>PowerPoint Presentation</vt:lpstr>
      <vt:lpstr>PowerPoint Presentation</vt:lpstr>
      <vt:lpstr>Plant + Animal Slide Results (Slide Set A)</vt:lpstr>
      <vt:lpstr>PowerPoint Presentation</vt:lpstr>
      <vt:lpstr>PowerPoint Presentation</vt:lpstr>
      <vt:lpstr>PowerPoint Presentation</vt:lpstr>
      <vt:lpstr>The situation</vt:lpstr>
      <vt:lpstr>PowerPoint Presentation</vt:lpstr>
      <vt:lpstr>PowerPoint Presentation</vt:lpstr>
      <vt:lpstr>PowerPoint Presentation</vt:lpstr>
      <vt:lpstr>PowerPoint Presentation</vt:lpstr>
    </vt:vector>
  </TitlesOfParts>
  <Company>Spring Lake Park ISD16</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Leet</dc:creator>
  <cp:lastModifiedBy>User</cp:lastModifiedBy>
  <cp:revision>162</cp:revision>
  <cp:lastPrinted>2012-11-16T14:40:18Z</cp:lastPrinted>
  <dcterms:created xsi:type="dcterms:W3CDTF">2011-10-19T15:59:58Z</dcterms:created>
  <dcterms:modified xsi:type="dcterms:W3CDTF">2013-10-11T17:13:16Z</dcterms:modified>
</cp:coreProperties>
</file>